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816" r:id="rId2"/>
  </p:sldMasterIdLst>
  <p:notesMasterIdLst>
    <p:notesMasterId r:id="rId22"/>
  </p:notesMasterIdLst>
  <p:sldIdLst>
    <p:sldId id="256" r:id="rId3"/>
    <p:sldId id="263" r:id="rId4"/>
    <p:sldId id="265" r:id="rId5"/>
    <p:sldId id="318" r:id="rId6"/>
    <p:sldId id="335" r:id="rId7"/>
    <p:sldId id="260" r:id="rId8"/>
    <p:sldId id="325" r:id="rId9"/>
    <p:sldId id="319" r:id="rId10"/>
    <p:sldId id="322" r:id="rId11"/>
    <p:sldId id="323" r:id="rId12"/>
    <p:sldId id="336" r:id="rId13"/>
    <p:sldId id="337" r:id="rId14"/>
    <p:sldId id="338" r:id="rId15"/>
    <p:sldId id="339" r:id="rId16"/>
    <p:sldId id="340" r:id="rId17"/>
    <p:sldId id="341" r:id="rId18"/>
    <p:sldId id="342" r:id="rId19"/>
    <p:sldId id="334"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Laura Voda" initials="DLV" lastIdx="1" clrIdx="0">
    <p:extLst>
      <p:ext uri="{19B8F6BF-5375-455C-9EA6-DF929625EA0E}">
        <p15:presenceInfo xmlns:p15="http://schemas.microsoft.com/office/powerpoint/2012/main" userId="S::laura.voda@fichtelegal.com::c3521d19-0d23-4c35-824f-fe99d8015050" providerId="AD"/>
      </p:ext>
    </p:extLst>
  </p:cmAuthor>
  <p:cmAuthor id="2" name="Anna Mkrtchyan" initials="AM" lastIdx="1" clrIdx="1">
    <p:extLst>
      <p:ext uri="{19B8F6BF-5375-455C-9EA6-DF929625EA0E}">
        <p15:presenceInfo xmlns:p15="http://schemas.microsoft.com/office/powerpoint/2012/main" userId="S::anna.mkrtchyan@fichtelegal.com::bc578cbd-ab8b-4697-b9a8-fa026a295605" providerId="AD"/>
      </p:ext>
    </p:extLst>
  </p:cmAuthor>
  <p:cmAuthor id="3" name="Hassan" initials="H" lastIdx="1" clrIdx="2">
    <p:extLst>
      <p:ext uri="{19B8F6BF-5375-455C-9EA6-DF929625EA0E}">
        <p15:presenceInfo xmlns:p15="http://schemas.microsoft.com/office/powerpoint/2012/main" userId="Has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B070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249" autoAdjust="0"/>
  </p:normalViewPr>
  <p:slideViewPr>
    <p:cSldViewPr snapToGrid="0">
      <p:cViewPr varScale="1">
        <p:scale>
          <a:sx n="67" d="100"/>
          <a:sy n="67" d="100"/>
        </p:scale>
        <p:origin x="5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E9B73-D963-4DA9-8CE0-9C981DF38A79}" type="datetimeFigureOut">
              <a:rPr lang="en-US" smtClean="0"/>
              <a:t>11/22/2020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CC59B-CC93-4FC8-8BAC-5F9DB7752340}" type="slidenum">
              <a:rPr lang="en-US" smtClean="0"/>
              <a:t>‹#›</a:t>
            </a:fld>
            <a:endParaRPr lang="en-US"/>
          </a:p>
        </p:txBody>
      </p:sp>
    </p:spTree>
    <p:extLst>
      <p:ext uri="{BB962C8B-B14F-4D97-AF65-F5344CB8AC3E}">
        <p14:creationId xmlns:p14="http://schemas.microsoft.com/office/powerpoint/2010/main" val="266563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3</a:t>
            </a:fld>
            <a:endParaRPr lang="en-US"/>
          </a:p>
        </p:txBody>
      </p:sp>
    </p:spTree>
    <p:extLst>
      <p:ext uri="{BB962C8B-B14F-4D97-AF65-F5344CB8AC3E}">
        <p14:creationId xmlns:p14="http://schemas.microsoft.com/office/powerpoint/2010/main" val="60146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the above considerations, employers should also be aware that Federal Law No. 14 of 2014 on the Control of Communicable Diseases has recently been amended such that Covid-19 has been added to the list of communicable diseases.</a:t>
            </a:r>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6</a:t>
            </a:fld>
            <a:endParaRPr lang="en-US"/>
          </a:p>
        </p:txBody>
      </p:sp>
    </p:spTree>
    <p:extLst>
      <p:ext uri="{BB962C8B-B14F-4D97-AF65-F5344CB8AC3E}">
        <p14:creationId xmlns:p14="http://schemas.microsoft.com/office/powerpoint/2010/main" val="26649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the above considerations, employers should also be aware that Federal Law No. 14 of 2014 on the Control of Communicable Diseases has recently been amended such that Covid-19 has been added to the list of communicable diseases.</a:t>
            </a:r>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7</a:t>
            </a:fld>
            <a:endParaRPr lang="en-US"/>
          </a:p>
        </p:txBody>
      </p:sp>
    </p:spTree>
    <p:extLst>
      <p:ext uri="{BB962C8B-B14F-4D97-AF65-F5344CB8AC3E}">
        <p14:creationId xmlns:p14="http://schemas.microsoft.com/office/powerpoint/2010/main" val="192197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11</a:t>
            </a:fld>
            <a:endParaRPr lang="en-US"/>
          </a:p>
        </p:txBody>
      </p:sp>
    </p:spTree>
    <p:extLst>
      <p:ext uri="{BB962C8B-B14F-4D97-AF65-F5344CB8AC3E}">
        <p14:creationId xmlns:p14="http://schemas.microsoft.com/office/powerpoint/2010/main" val="291251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the above considerations, employers should also be aware that Federal Law No. 14 of 2014 on the Control of Communicable Diseases has recently been amended such that Covid-19 has been added to the list of communicable diseases.</a:t>
            </a:r>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17</a:t>
            </a:fld>
            <a:endParaRPr lang="en-US"/>
          </a:p>
        </p:txBody>
      </p:sp>
    </p:spTree>
    <p:extLst>
      <p:ext uri="{BB962C8B-B14F-4D97-AF65-F5344CB8AC3E}">
        <p14:creationId xmlns:p14="http://schemas.microsoft.com/office/powerpoint/2010/main" val="32743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19</a:t>
            </a:fld>
            <a:endParaRPr lang="en-US"/>
          </a:p>
        </p:txBody>
      </p:sp>
    </p:spTree>
    <p:extLst>
      <p:ext uri="{BB962C8B-B14F-4D97-AF65-F5344CB8AC3E}">
        <p14:creationId xmlns:p14="http://schemas.microsoft.com/office/powerpoint/2010/main" val="306943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6845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6491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1597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795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2915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708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26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024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93232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014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854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6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2933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5359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72995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5009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966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45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02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562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2609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40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48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95432590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01" r:id="rId5"/>
    <p:sldLayoutId id="2147483902" r:id="rId6"/>
    <p:sldLayoutId id="2147483907" r:id="rId7"/>
    <p:sldLayoutId id="2147483903" r:id="rId8"/>
    <p:sldLayoutId id="2147483904" r:id="rId9"/>
    <p:sldLayoutId id="2147483905" r:id="rId10"/>
    <p:sldLayoutId id="21474839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11/22/2020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7310500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9" r:id="rId6"/>
    <p:sldLayoutId id="2147483804" r:id="rId7"/>
    <p:sldLayoutId id="2147483805" r:id="rId8"/>
    <p:sldLayoutId id="2147483806" r:id="rId9"/>
    <p:sldLayoutId id="2147483807" r:id="rId10"/>
    <p:sldLayoutId id="2147483808" r:id="rId11"/>
    <p:sldLayoutId id="214748381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info@fichtelegal.com" TargetMode="External"/><Relationship Id="rId5" Type="http://schemas.openxmlformats.org/officeDocument/2006/relationships/hyperlink" Target="http://www.fichtelegal.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mailto:info@fichtelegal.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mailto:info@fichtelega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hyperlink" Target="mailto:info@fichtelega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hyperlink" Target="mailto:info@fichtelega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mailto:info@fichtelegal.com" TargetMode="External"/><Relationship Id="rId5" Type="http://schemas.openxmlformats.org/officeDocument/2006/relationships/hyperlink" Target="http://www.fichtelegal.com/"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www.fichtelegal.com/"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mailto:info@fichteleg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info@fichtelegal.com" TargetMode="External"/><Relationship Id="rId5" Type="http://schemas.openxmlformats.org/officeDocument/2006/relationships/hyperlink" Target="http://www.fichtelegal.co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info@fichtelegal.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info@fichteleg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4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42">
            <a:extLst>
              <a:ext uri="{FF2B5EF4-FFF2-40B4-BE49-F238E27FC236}">
                <a16:creationId xmlns:a16="http://schemas.microsoft.com/office/drawing/2014/main" id="{59D1047C-7BE7-47BE-ABA7-DE6801D1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tx1">
                  <a:alpha val="30000"/>
                </a:schemeClr>
              </a:gs>
              <a:gs pos="33000">
                <a:schemeClr val="tx1">
                  <a:alpha val="20000"/>
                </a:schemeClr>
              </a:gs>
              <a:gs pos="0">
                <a:schemeClr val="tx1">
                  <a:alpha val="0"/>
                </a:schemeClr>
              </a:gs>
              <a:gs pos="100000">
                <a:schemeClr val="tx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079417-C4FE-4A4D-9566-05B4CE40B3C6}"/>
              </a:ext>
            </a:extLst>
          </p:cNvPr>
          <p:cNvSpPr>
            <a:spLocks noGrp="1"/>
          </p:cNvSpPr>
          <p:nvPr>
            <p:ph type="ctrTitle"/>
          </p:nvPr>
        </p:nvSpPr>
        <p:spPr>
          <a:xfrm>
            <a:off x="5381211" y="1471267"/>
            <a:ext cx="6804673" cy="5230760"/>
          </a:xfrm>
        </p:spPr>
        <p:txBody>
          <a:bodyPr anchor="b">
            <a:normAutofit fontScale="90000"/>
          </a:bodyPr>
          <a:lstStyle/>
          <a:p>
            <a:pPr algn="ctr">
              <a:lnSpc>
                <a:spcPct val="90000"/>
              </a:lnSpc>
            </a:pPr>
            <a:br>
              <a:rPr lang="en-US" sz="4000" i="0" dirty="0">
                <a:solidFill>
                  <a:schemeClr val="bg1"/>
                </a:solidFill>
                <a:latin typeface="Abadi" panose="020B0604020202020204" pitchFamily="34" charset="0"/>
              </a:rPr>
            </a:br>
            <a:br>
              <a:rPr lang="en-US" sz="4000" i="0" dirty="0">
                <a:solidFill>
                  <a:schemeClr val="bg1"/>
                </a:solidFill>
                <a:latin typeface="Abadi" panose="020B0604020202020204" pitchFamily="34" charset="0"/>
              </a:rPr>
            </a:br>
            <a:br>
              <a:rPr lang="en-US" sz="4000" i="0" dirty="0">
                <a:solidFill>
                  <a:schemeClr val="bg1"/>
                </a:solidFill>
                <a:latin typeface="Abadi" panose="020B0604020202020204" pitchFamily="34" charset="0"/>
              </a:rPr>
            </a:br>
            <a:br>
              <a:rPr lang="en-US" sz="4000" i="0" dirty="0">
                <a:solidFill>
                  <a:schemeClr val="bg1"/>
                </a:solidFill>
                <a:latin typeface="Abadi" panose="020B0604020202020204" pitchFamily="34" charset="0"/>
              </a:rPr>
            </a:br>
            <a:r>
              <a:rPr lang="en-US" sz="4000" i="0" dirty="0">
                <a:solidFill>
                  <a:schemeClr val="bg1"/>
                </a:solidFill>
                <a:latin typeface="Abadi" panose="020B0604020202020204" pitchFamily="34" charset="0"/>
              </a:rPr>
              <a:t>COVID-19 &amp; EMPLOYMENT LAW LIVE WEBINAR </a:t>
            </a:r>
            <a:br>
              <a:rPr lang="en-US" sz="4000" i="0" dirty="0">
                <a:solidFill>
                  <a:schemeClr val="bg1"/>
                </a:solidFill>
                <a:latin typeface="Abadi" panose="020B0604020202020204" pitchFamily="34" charset="0"/>
              </a:rPr>
            </a:br>
            <a:r>
              <a:rPr lang="en-US" sz="4000" i="0" dirty="0">
                <a:solidFill>
                  <a:schemeClr val="bg1"/>
                </a:solidFill>
                <a:latin typeface="Abadi" panose="020B0604020202020204" pitchFamily="34" charset="0"/>
              </a:rPr>
              <a:t> </a:t>
            </a:r>
            <a:br>
              <a:rPr lang="en-US" sz="4000" dirty="0">
                <a:solidFill>
                  <a:schemeClr val="bg1"/>
                </a:solidFill>
                <a:latin typeface="Abadi" panose="020B0604020202020204" pitchFamily="34" charset="0"/>
              </a:rPr>
            </a:br>
            <a:r>
              <a:rPr lang="en-US" sz="3600" dirty="0">
                <a:solidFill>
                  <a:schemeClr val="bg1"/>
                </a:solidFill>
                <a:latin typeface="Abadi" panose="020B0604020202020204" pitchFamily="34" charset="0"/>
              </a:rPr>
              <a:t>15/04/2020 </a:t>
            </a:r>
            <a:br>
              <a:rPr lang="en-US" sz="3600" i="0" dirty="0">
                <a:solidFill>
                  <a:schemeClr val="bg1"/>
                </a:solidFill>
                <a:latin typeface="Abadi" panose="020B0604020202020204" pitchFamily="34" charset="0"/>
              </a:rPr>
            </a:br>
            <a:br>
              <a:rPr lang="en-US" sz="3600" i="0" dirty="0">
                <a:solidFill>
                  <a:schemeClr val="bg1"/>
                </a:solidFill>
                <a:latin typeface="Abadi" panose="020B0604020202020204" pitchFamily="34" charset="0"/>
              </a:rPr>
            </a:br>
            <a:br>
              <a:rPr lang="en-US" sz="4000" i="0" dirty="0">
                <a:solidFill>
                  <a:schemeClr val="bg1"/>
                </a:solidFill>
                <a:latin typeface="Abadi" panose="020B0604020202020204" pitchFamily="34" charset="0"/>
              </a:rPr>
            </a:br>
            <a:endParaRPr lang="en-US" sz="2700" i="0" dirty="0">
              <a:solidFill>
                <a:schemeClr val="bg1"/>
              </a:solidFill>
              <a:latin typeface="Abadi" panose="020B0604020202020204" pitchFamily="34" charset="0"/>
            </a:endParaRPr>
          </a:p>
        </p:txBody>
      </p:sp>
      <p:sp>
        <p:nvSpPr>
          <p:cNvPr id="103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3C3D5"/>
          </a:solidFill>
          <a:ln w="38100" cap="rnd">
            <a:solidFill>
              <a:srgbClr val="83C3D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8FCBF99-B9A3-4032-B0E7-42CDE749E778}"/>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pic>
        <p:nvPicPr>
          <p:cNvPr id="3" name="Picture 2">
            <a:extLst>
              <a:ext uri="{FF2B5EF4-FFF2-40B4-BE49-F238E27FC236}">
                <a16:creationId xmlns:a16="http://schemas.microsoft.com/office/drawing/2014/main" id="{EF6F5B6B-C1A3-4F1F-8BF8-36DCB7D5812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9352" y="0"/>
            <a:ext cx="12335236" cy="6858000"/>
          </a:xfrm>
          <a:prstGeom prst="rect">
            <a:avLst/>
          </a:prstGeom>
        </p:spPr>
      </p:pic>
      <p:pic>
        <p:nvPicPr>
          <p:cNvPr id="4" name="Picture 3">
            <a:extLst>
              <a:ext uri="{FF2B5EF4-FFF2-40B4-BE49-F238E27FC236}">
                <a16:creationId xmlns:a16="http://schemas.microsoft.com/office/drawing/2014/main" id="{484258EC-7E4C-4BF2-AE72-E839D2EA0190}"/>
              </a:ext>
            </a:extLst>
          </p:cNvPr>
          <p:cNvPicPr>
            <a:picLocks noChangeAspect="1"/>
          </p:cNvPicPr>
          <p:nvPr/>
        </p:nvPicPr>
        <p:blipFill>
          <a:blip r:embed="rId4"/>
          <a:stretch>
            <a:fillRect/>
          </a:stretch>
        </p:blipFill>
        <p:spPr>
          <a:xfrm>
            <a:off x="7419120" y="147809"/>
            <a:ext cx="3974937" cy="2334970"/>
          </a:xfrm>
          <a:prstGeom prst="rect">
            <a:avLst/>
          </a:prstGeom>
        </p:spPr>
      </p:pic>
      <p:sp>
        <p:nvSpPr>
          <p:cNvPr id="5" name="TextBox 4">
            <a:extLst>
              <a:ext uri="{FF2B5EF4-FFF2-40B4-BE49-F238E27FC236}">
                <a16:creationId xmlns:a16="http://schemas.microsoft.com/office/drawing/2014/main" id="{53D51907-BB9F-4F81-ABC0-58131CE7A2C8}"/>
              </a:ext>
            </a:extLst>
          </p:cNvPr>
          <p:cNvSpPr txBox="1"/>
          <p:nvPr/>
        </p:nvSpPr>
        <p:spPr>
          <a:xfrm>
            <a:off x="6559911" y="3038131"/>
            <a:ext cx="5558589" cy="3108543"/>
          </a:xfrm>
          <a:prstGeom prst="rect">
            <a:avLst/>
          </a:prstGeom>
          <a:noFill/>
        </p:spPr>
        <p:txBody>
          <a:bodyPr wrap="square" rtlCol="0">
            <a:spAutoFit/>
          </a:bodyPr>
          <a:lstStyle/>
          <a:p>
            <a:pPr algn="ctr"/>
            <a:r>
              <a:rPr lang="en-US" sz="2000" dirty="0">
                <a:latin typeface="Garamond" panose="02020404030301010803" pitchFamily="18" charset="0"/>
              </a:rPr>
              <a:t>LIVE WEBINAR</a:t>
            </a:r>
          </a:p>
          <a:p>
            <a:pPr algn="ctr"/>
            <a:r>
              <a:rPr lang="en-GB" sz="2000" b="1" dirty="0">
                <a:effectLst/>
                <a:latin typeface="Garamond" panose="02020404030301010803" pitchFamily="18" charset="0"/>
                <a:ea typeface="Calibri" panose="020F0502020204030204" pitchFamily="34" charset="0"/>
              </a:rPr>
              <a:t>UAE Labour Law: </a:t>
            </a:r>
          </a:p>
          <a:p>
            <a:pPr algn="ctr"/>
            <a:r>
              <a:rPr lang="en-GB" sz="2000" b="1" dirty="0">
                <a:effectLst/>
                <a:latin typeface="Garamond" panose="02020404030301010803" pitchFamily="18" charset="0"/>
                <a:ea typeface="Calibri" panose="020F0502020204030204" pitchFamily="34" charset="0"/>
              </a:rPr>
              <a:t>Limited and Unlimited Contracts</a:t>
            </a:r>
            <a:endParaRPr lang="en-US" sz="2000" b="1" dirty="0">
              <a:latin typeface="Garamond" panose="02020404030301010803" pitchFamily="18" charset="0"/>
            </a:endParaRPr>
          </a:p>
          <a:p>
            <a:pPr algn="ctr"/>
            <a:r>
              <a:rPr lang="en-US" sz="2000" b="1" dirty="0">
                <a:latin typeface="Garamond" panose="02020404030301010803" pitchFamily="18" charset="0"/>
              </a:rPr>
              <a:t>________________</a:t>
            </a:r>
          </a:p>
          <a:p>
            <a:pPr algn="ctr"/>
            <a:r>
              <a:rPr lang="en-US" sz="2000" b="1" dirty="0">
                <a:solidFill>
                  <a:srgbClr val="9B0703"/>
                </a:solidFill>
                <a:latin typeface="Garamond" panose="02020404030301010803" pitchFamily="18" charset="0"/>
              </a:rPr>
              <a:t>Monday, 23 November 2020</a:t>
            </a:r>
          </a:p>
          <a:p>
            <a:pPr algn="ctr"/>
            <a:r>
              <a:rPr lang="en-US" sz="2000" b="1" dirty="0">
                <a:solidFill>
                  <a:srgbClr val="9B0703"/>
                </a:solidFill>
                <a:latin typeface="Garamond" panose="02020404030301010803" pitchFamily="18" charset="0"/>
              </a:rPr>
              <a:t>11 AM-12 PM GST </a:t>
            </a:r>
          </a:p>
          <a:p>
            <a:pPr algn="ctr"/>
            <a:endParaRPr lang="en-US" sz="2000" b="1" dirty="0">
              <a:solidFill>
                <a:srgbClr val="9B0703"/>
              </a:solidFill>
              <a:latin typeface="Garamond" panose="02020404030301010803" pitchFamily="18" charset="0"/>
            </a:endParaRPr>
          </a:p>
          <a:p>
            <a:pPr algn="ctr"/>
            <a:r>
              <a:rPr lang="en-US" sz="2000" b="1" dirty="0">
                <a:solidFill>
                  <a:srgbClr val="9B0703"/>
                </a:solidFill>
                <a:latin typeface="Garamond" panose="02020404030301010803" pitchFamily="18" charset="0"/>
              </a:rPr>
              <a:t>ENGLISH - ARABIC SESSION</a:t>
            </a:r>
          </a:p>
          <a:p>
            <a:pPr algn="ctr"/>
            <a:endParaRPr lang="en-US" b="1" dirty="0">
              <a:latin typeface="Avenir Next LT Pro" panose="020B0504020202020204" pitchFamily="34" charset="0"/>
            </a:endParaRPr>
          </a:p>
          <a:p>
            <a:pPr algn="ctr"/>
            <a:endParaRPr lang="en-US" b="1" dirty="0">
              <a:latin typeface="Avenir Next LT Pro" panose="020B0504020202020204" pitchFamily="34" charset="0"/>
            </a:endParaRPr>
          </a:p>
        </p:txBody>
      </p:sp>
      <p:sp>
        <p:nvSpPr>
          <p:cNvPr id="10" name="Rectangle 9">
            <a:extLst>
              <a:ext uri="{FF2B5EF4-FFF2-40B4-BE49-F238E27FC236}">
                <a16:creationId xmlns:a16="http://schemas.microsoft.com/office/drawing/2014/main" id="{F6D4A2DC-4B21-42C1-BEB6-7387B68668B6}"/>
              </a:ext>
            </a:extLst>
          </p:cNvPr>
          <p:cNvSpPr>
            <a:spLocks noChangeArrowheads="1"/>
          </p:cNvSpPr>
          <p:nvPr/>
        </p:nvSpPr>
        <p:spPr bwMode="auto">
          <a:xfrm>
            <a:off x="4824548" y="6454616"/>
            <a:ext cx="7128311"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Rectangle 10">
            <a:extLst>
              <a:ext uri="{FF2B5EF4-FFF2-40B4-BE49-F238E27FC236}">
                <a16:creationId xmlns:a16="http://schemas.microsoft.com/office/drawing/2014/main" id="{963F0874-DAC6-4C62-BB6B-6616D4F47256}"/>
              </a:ext>
            </a:extLst>
          </p:cNvPr>
          <p:cNvSpPr/>
          <p:nvPr/>
        </p:nvSpPr>
        <p:spPr>
          <a:xfrm>
            <a:off x="10061096" y="6595348"/>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3" name="TextBox 12">
            <a:extLst>
              <a:ext uri="{FF2B5EF4-FFF2-40B4-BE49-F238E27FC236}">
                <a16:creationId xmlns:a16="http://schemas.microsoft.com/office/drawing/2014/main" id="{207C70DE-610C-43C4-8064-67C32FC84C4C}"/>
              </a:ext>
            </a:extLst>
          </p:cNvPr>
          <p:cNvSpPr txBox="1"/>
          <p:nvPr/>
        </p:nvSpPr>
        <p:spPr>
          <a:xfrm>
            <a:off x="4763765" y="6511407"/>
            <a:ext cx="4612943" cy="307777"/>
          </a:xfrm>
          <a:prstGeom prst="rect">
            <a:avLst/>
          </a:prstGeom>
          <a:noFill/>
        </p:spPr>
        <p:txBody>
          <a:bodyPr wrap="square" rtlCol="0">
            <a:spAutoFit/>
          </a:bodyPr>
          <a:lstStyle/>
          <a:p>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6">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40054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AD5CB-87D9-44A0-8B03-AEDA6B284ECC}"/>
              </a:ext>
            </a:extLst>
          </p:cNvPr>
          <p:cNvSpPr>
            <a:spLocks noGrp="1"/>
          </p:cNvSpPr>
          <p:nvPr>
            <p:ph type="title"/>
          </p:nvPr>
        </p:nvSpPr>
        <p:spPr>
          <a:xfrm>
            <a:off x="768096" y="1061005"/>
            <a:ext cx="5266944" cy="1260349"/>
          </a:xfrm>
        </p:spPr>
        <p:txBody>
          <a:bodyPr>
            <a:noAutofit/>
          </a:bodyPr>
          <a:lstStyle/>
          <a:p>
            <a:r>
              <a:rPr lang="en-US" sz="3600" i="0" dirty="0">
                <a:latin typeface="Garamond" panose="02020404030301010803" pitchFamily="18" charset="0"/>
              </a:rPr>
              <a:t>Article 122 </a:t>
            </a:r>
            <a:br>
              <a:rPr lang="en-US" sz="3600" i="0" dirty="0">
                <a:latin typeface="Garamond" panose="02020404030301010803" pitchFamily="18" charset="0"/>
              </a:rPr>
            </a:br>
            <a:r>
              <a:rPr lang="en-US" sz="3600" i="0" dirty="0">
                <a:latin typeface="Garamond" panose="02020404030301010803" pitchFamily="18" charset="0"/>
              </a:rPr>
              <a:t>Arbitrary Termination</a:t>
            </a:r>
          </a:p>
        </p:txBody>
      </p:sp>
      <p:sp>
        <p:nvSpPr>
          <p:cNvPr id="7" name="Text Placeholder 6">
            <a:extLst>
              <a:ext uri="{FF2B5EF4-FFF2-40B4-BE49-F238E27FC236}">
                <a16:creationId xmlns:a16="http://schemas.microsoft.com/office/drawing/2014/main" id="{0F8752DC-4C96-4DAF-89FE-A94FF0909032}"/>
              </a:ext>
            </a:extLst>
          </p:cNvPr>
          <p:cNvSpPr>
            <a:spLocks noGrp="1"/>
          </p:cNvSpPr>
          <p:nvPr>
            <p:ph type="body" idx="1"/>
          </p:nvPr>
        </p:nvSpPr>
        <p:spPr>
          <a:xfrm>
            <a:off x="768096" y="2667937"/>
            <a:ext cx="5266944" cy="3737419"/>
          </a:xfrm>
        </p:spPr>
        <p:txBody>
          <a:bodyPr>
            <a:normAutofit/>
          </a:bodyPr>
          <a:lstStyle/>
          <a:p>
            <a:pPr algn="just"/>
            <a:r>
              <a:rPr lang="en-US" sz="1800" cap="none" dirty="0">
                <a:latin typeface="Garamond" panose="02020404030301010803" pitchFamily="18" charset="0"/>
              </a:rPr>
              <a:t>The termination of the employment of the employee by the employer shall be deemed arbitrary if: </a:t>
            </a:r>
          </a:p>
          <a:p>
            <a:pPr marL="342900" indent="-342900" algn="just">
              <a:buFont typeface="Wingdings" panose="05000000000000000000" pitchFamily="2" charset="2"/>
              <a:buChar char="Ø"/>
            </a:pPr>
            <a:r>
              <a:rPr lang="en-US" sz="1800" cap="none" dirty="0">
                <a:latin typeface="Garamond" panose="02020404030301010803" pitchFamily="18" charset="0"/>
              </a:rPr>
              <a:t>The cause of termination is not related to the work, </a:t>
            </a:r>
          </a:p>
          <a:p>
            <a:pPr marL="342900" indent="-342900" algn="just">
              <a:buFont typeface="Wingdings" panose="05000000000000000000" pitchFamily="2" charset="2"/>
              <a:buChar char="Ø"/>
            </a:pPr>
            <a:r>
              <a:rPr lang="en-US" sz="1800" cap="none" dirty="0">
                <a:latin typeface="Garamond" panose="02020404030301010803" pitchFamily="18" charset="0"/>
              </a:rPr>
              <a:t>If the termination of the employment of the worker is made by reason of the filing by the latter of a serious complaint before the relevant authorities or a valid claim is brought against the employer.</a:t>
            </a:r>
          </a:p>
        </p:txBody>
      </p:sp>
      <p:pic>
        <p:nvPicPr>
          <p:cNvPr id="8" name="Picture 2" descr="Icon of man think thinking Royalty Free Vector Image">
            <a:extLst>
              <a:ext uri="{FF2B5EF4-FFF2-40B4-BE49-F238E27FC236}">
                <a16:creationId xmlns:a16="http://schemas.microsoft.com/office/drawing/2014/main" id="{A7F044CA-E59C-4FB5-8220-29BCDF5E66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22"/>
          <a:stretch/>
        </p:blipFill>
        <p:spPr bwMode="auto">
          <a:xfrm>
            <a:off x="10350501" y="4623561"/>
            <a:ext cx="1379522" cy="1949229"/>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2C982960-E809-4A4A-B5D6-63E903CD29BB}"/>
              </a:ext>
            </a:extLst>
          </p:cNvPr>
          <p:cNvSpPr/>
          <p:nvPr/>
        </p:nvSpPr>
        <p:spPr>
          <a:xfrm>
            <a:off x="7797800" y="2489200"/>
            <a:ext cx="2337553" cy="1421669"/>
          </a:xfrm>
          <a:prstGeom prst="cloudCallout">
            <a:avLst>
              <a:gd name="adj1" fmla="val 78180"/>
              <a:gd name="adj2" fmla="val 99341"/>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solidFill>
                  <a:schemeClr val="tx1"/>
                </a:solidFill>
                <a:latin typeface="Garamond" panose="02020404030301010803" pitchFamily="18" charset="0"/>
                <a:cs typeface="Arial" panose="020B0604020202020204" pitchFamily="34" charset="0"/>
              </a:rPr>
              <a:t>What is an arbitrary dismissal?</a:t>
            </a:r>
            <a:endParaRPr lang="en-US" sz="1400" b="1" dirty="0">
              <a:solidFill>
                <a:schemeClr val="tx1"/>
              </a:solidFill>
              <a:latin typeface="Garamond" panose="02020404030301010803" pitchFamily="18" charset="0"/>
            </a:endParaRPr>
          </a:p>
        </p:txBody>
      </p:sp>
      <p:grpSp>
        <p:nvGrpSpPr>
          <p:cNvPr id="10" name="Group 9">
            <a:extLst>
              <a:ext uri="{FF2B5EF4-FFF2-40B4-BE49-F238E27FC236}">
                <a16:creationId xmlns:a16="http://schemas.microsoft.com/office/drawing/2014/main" id="{47691255-C5D3-43EF-A1E5-AB5A6235AC94}"/>
              </a:ext>
            </a:extLst>
          </p:cNvPr>
          <p:cNvGrpSpPr/>
          <p:nvPr/>
        </p:nvGrpSpPr>
        <p:grpSpPr>
          <a:xfrm>
            <a:off x="0" y="-29592"/>
            <a:ext cx="12192000" cy="663574"/>
            <a:chOff x="109268" y="93710"/>
            <a:chExt cx="11946744" cy="663574"/>
          </a:xfrm>
        </p:grpSpPr>
        <p:pic>
          <p:nvPicPr>
            <p:cNvPr id="11" name="image1.png">
              <a:extLst>
                <a:ext uri="{FF2B5EF4-FFF2-40B4-BE49-F238E27FC236}">
                  <a16:creationId xmlns:a16="http://schemas.microsoft.com/office/drawing/2014/main" id="{A485BAD5-7702-4382-9366-1F1A36EFE046}"/>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2" name="Rectangle 11">
              <a:extLst>
                <a:ext uri="{FF2B5EF4-FFF2-40B4-BE49-F238E27FC236}">
                  <a16:creationId xmlns:a16="http://schemas.microsoft.com/office/drawing/2014/main" id="{3ABB1940-6710-4620-8A5B-B67997E8AA0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12">
              <a:extLst>
                <a:ext uri="{FF2B5EF4-FFF2-40B4-BE49-F238E27FC236}">
                  <a16:creationId xmlns:a16="http://schemas.microsoft.com/office/drawing/2014/main" id="{3952F035-FC15-4DD2-B83F-8B8D1DDDA8AD}"/>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14" name="Rectangle 13">
            <a:extLst>
              <a:ext uri="{FF2B5EF4-FFF2-40B4-BE49-F238E27FC236}">
                <a16:creationId xmlns:a16="http://schemas.microsoft.com/office/drawing/2014/main" id="{B2B4C9F0-F7C8-41C0-8D4C-9588FA42A315}"/>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5" name="Rectangle 14">
            <a:extLst>
              <a:ext uri="{FF2B5EF4-FFF2-40B4-BE49-F238E27FC236}">
                <a16:creationId xmlns:a16="http://schemas.microsoft.com/office/drawing/2014/main" id="{817FE0C9-7FAE-4501-BC5A-CB52DFEFDA67}"/>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6" name="TextBox 15">
            <a:extLst>
              <a:ext uri="{FF2B5EF4-FFF2-40B4-BE49-F238E27FC236}">
                <a16:creationId xmlns:a16="http://schemas.microsoft.com/office/drawing/2014/main" id="{C9651B77-5027-4CF9-8266-CE6A9BFE60E8}"/>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313200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F974596-B424-4AAD-B9C3-E02B14D88B14}"/>
              </a:ext>
            </a:extLst>
          </p:cNvPr>
          <p:cNvSpPr>
            <a:spLocks noGrp="1"/>
          </p:cNvSpPr>
          <p:nvPr>
            <p:ph type="title"/>
          </p:nvPr>
        </p:nvSpPr>
        <p:spPr>
          <a:xfrm>
            <a:off x="1124582" y="1452753"/>
            <a:ext cx="9981984" cy="676258"/>
          </a:xfrm>
          <a:solidFill>
            <a:schemeClr val="accent6">
              <a:lumMod val="20000"/>
              <a:lumOff val="80000"/>
            </a:schemeClr>
          </a:solidFill>
        </p:spPr>
        <p:txBody>
          <a:bodyPr anchor="b">
            <a:noAutofit/>
          </a:bodyPr>
          <a:lstStyle/>
          <a:p>
            <a:pPr algn="ctr"/>
            <a:r>
              <a:rPr lang="ar-AE" b="1" i="0" dirty="0">
                <a:solidFill>
                  <a:srgbClr val="800000"/>
                </a:solidFill>
                <a:latin typeface="Calibri" panose="020F0502020204030204" pitchFamily="34" charset="0"/>
                <a:cs typeface="Calibri" panose="020F0502020204030204" pitchFamily="34" charset="0"/>
              </a:rPr>
              <a:t>ماهية عقد العمل</a:t>
            </a:r>
            <a:endParaRPr lang="en-US" b="1" i="0" dirty="0">
              <a:solidFill>
                <a:srgbClr val="800000"/>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A0B3DCB0-5588-4DF2-93F8-BAEE435CC34A}"/>
              </a:ext>
            </a:extLst>
          </p:cNvPr>
          <p:cNvGrpSpPr/>
          <p:nvPr/>
        </p:nvGrpSpPr>
        <p:grpSpPr>
          <a:xfrm>
            <a:off x="0" y="-18570"/>
            <a:ext cx="12192000" cy="663574"/>
            <a:chOff x="109268" y="93710"/>
            <a:chExt cx="11946744" cy="663574"/>
          </a:xfrm>
        </p:grpSpPr>
        <p:sp>
          <p:nvSpPr>
            <p:cNvPr id="19" name="Rectangle 18">
              <a:extLst>
                <a:ext uri="{FF2B5EF4-FFF2-40B4-BE49-F238E27FC236}">
                  <a16:creationId xmlns:a16="http://schemas.microsoft.com/office/drawing/2014/main" id="{DAFB1066-E90C-4411-B59F-3181D7A0DD0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20" name="image1.png">
              <a:extLst>
                <a:ext uri="{FF2B5EF4-FFF2-40B4-BE49-F238E27FC236}">
                  <a16:creationId xmlns:a16="http://schemas.microsoft.com/office/drawing/2014/main" id="{8F06CA02-21AF-4248-B658-D0268FBD64B2}"/>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1" name="Rectangle 20">
              <a:extLst>
                <a:ext uri="{FF2B5EF4-FFF2-40B4-BE49-F238E27FC236}">
                  <a16:creationId xmlns:a16="http://schemas.microsoft.com/office/drawing/2014/main" id="{78773561-66CE-44E6-B80E-61B2190857BA}"/>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2" name="Rectangle 21">
            <a:extLst>
              <a:ext uri="{FF2B5EF4-FFF2-40B4-BE49-F238E27FC236}">
                <a16:creationId xmlns:a16="http://schemas.microsoft.com/office/drawing/2014/main" id="{1126DE30-6FF1-4A39-B648-18764A7FC826}"/>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Rectangle 22">
            <a:extLst>
              <a:ext uri="{FF2B5EF4-FFF2-40B4-BE49-F238E27FC236}">
                <a16:creationId xmlns:a16="http://schemas.microsoft.com/office/drawing/2014/main" id="{9DF5A2B5-F134-4D46-92E7-4CFA5F975990}"/>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4" name="TextBox 23">
            <a:extLst>
              <a:ext uri="{FF2B5EF4-FFF2-40B4-BE49-F238E27FC236}">
                <a16:creationId xmlns:a16="http://schemas.microsoft.com/office/drawing/2014/main" id="{737943F1-8D8D-4C4F-BB8D-E8CA9B67721B}"/>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3" name="Content Placeholder 2">
            <a:extLst>
              <a:ext uri="{FF2B5EF4-FFF2-40B4-BE49-F238E27FC236}">
                <a16:creationId xmlns:a16="http://schemas.microsoft.com/office/drawing/2014/main" id="{3619BD7B-DE91-4827-9601-141D16904487}"/>
              </a:ext>
            </a:extLst>
          </p:cNvPr>
          <p:cNvSpPr>
            <a:spLocks noGrp="1"/>
          </p:cNvSpPr>
          <p:nvPr>
            <p:ph idx="1"/>
          </p:nvPr>
        </p:nvSpPr>
        <p:spPr>
          <a:xfrm>
            <a:off x="729842" y="2196736"/>
            <a:ext cx="10771464" cy="3507378"/>
          </a:xfrm>
        </p:spPr>
        <p:txBody>
          <a:bodyPr/>
          <a:lstStyle/>
          <a:p>
            <a:pPr marL="1660525" marR="0" indent="0">
              <a:lnSpc>
                <a:spcPct val="107000"/>
              </a:lnSpc>
              <a:spcBef>
                <a:spcPts val="0"/>
              </a:spcBef>
              <a:spcAft>
                <a:spcPts val="800"/>
              </a:spcAft>
              <a:buNone/>
              <a:tabLst>
                <a:tab pos="227013" algn="l"/>
              </a:tabLst>
            </a:pPr>
            <a:endParaRPr lang="en-GB" sz="1800" dirty="0">
              <a:latin typeface="Garamond" panose="02020404030301010803" pitchFamily="18" charset="0"/>
              <a:ea typeface="Calibri" panose="020F0502020204030204" pitchFamily="34" charset="0"/>
              <a:cs typeface="Arial" panose="020B0604020202020204" pitchFamily="34" charset="0"/>
            </a:endParaRPr>
          </a:p>
          <a:p>
            <a:endParaRPr lang="en-US" dirty="0">
              <a:latin typeface="Garamond" panose="02020404030301010803" pitchFamily="18" charset="0"/>
            </a:endParaRPr>
          </a:p>
        </p:txBody>
      </p:sp>
      <p:pic>
        <p:nvPicPr>
          <p:cNvPr id="2" name="Picture 1">
            <a:extLst>
              <a:ext uri="{FF2B5EF4-FFF2-40B4-BE49-F238E27FC236}">
                <a16:creationId xmlns:a16="http://schemas.microsoft.com/office/drawing/2014/main" id="{BFCC5778-1AB8-41D1-B2E1-9391F78C866C}"/>
              </a:ext>
            </a:extLst>
          </p:cNvPr>
          <p:cNvPicPr>
            <a:picLocks noChangeAspect="1"/>
          </p:cNvPicPr>
          <p:nvPr/>
        </p:nvPicPr>
        <p:blipFill>
          <a:blip r:embed="rId6"/>
          <a:stretch>
            <a:fillRect/>
          </a:stretch>
        </p:blipFill>
        <p:spPr>
          <a:xfrm>
            <a:off x="1105008" y="2484039"/>
            <a:ext cx="9981983" cy="1889922"/>
          </a:xfrm>
          <a:prstGeom prst="rect">
            <a:avLst/>
          </a:prstGeom>
          <a:solidFill>
            <a:schemeClr val="tx2">
              <a:lumMod val="20000"/>
              <a:lumOff val="80000"/>
            </a:schemeClr>
          </a:solidFill>
        </p:spPr>
      </p:pic>
    </p:spTree>
    <p:extLst>
      <p:ext uri="{BB962C8B-B14F-4D97-AF65-F5344CB8AC3E}">
        <p14:creationId xmlns:p14="http://schemas.microsoft.com/office/powerpoint/2010/main" val="25354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6D4A9B-BC6D-4E5C-9A5B-53D20A5AF196}"/>
              </a:ext>
            </a:extLst>
          </p:cNvPr>
          <p:cNvSpPr>
            <a:spLocks noGrp="1"/>
          </p:cNvSpPr>
          <p:nvPr>
            <p:ph type="title"/>
          </p:nvPr>
        </p:nvSpPr>
        <p:spPr>
          <a:xfrm>
            <a:off x="466586" y="633004"/>
            <a:ext cx="10887214" cy="917121"/>
          </a:xfrm>
          <a:solidFill>
            <a:schemeClr val="accent1">
              <a:lumMod val="20000"/>
              <a:lumOff val="80000"/>
            </a:schemeClr>
          </a:solidFill>
        </p:spPr>
        <p:txBody>
          <a:bodyPr/>
          <a:lstStyle/>
          <a:p>
            <a:pPr algn="ctr"/>
            <a:r>
              <a:rPr lang="ar-AE" i="0" dirty="0">
                <a:latin typeface="Dubai" panose="020B0503030403030204" pitchFamily="34" charset="-78"/>
                <a:cs typeface="Dubai" panose="020B0503030403030204" pitchFamily="34" charset="-78"/>
              </a:rPr>
              <a:t>أنواع عقود العمل في القانون الإماراتي</a:t>
            </a:r>
            <a:endParaRPr lang="en-US" i="0" dirty="0"/>
          </a:p>
        </p:txBody>
      </p:sp>
      <p:sp>
        <p:nvSpPr>
          <p:cNvPr id="11" name="Content Placeholder 3">
            <a:extLst>
              <a:ext uri="{FF2B5EF4-FFF2-40B4-BE49-F238E27FC236}">
                <a16:creationId xmlns:a16="http://schemas.microsoft.com/office/drawing/2014/main" id="{5170653A-6A09-40FA-B8A2-547438E05CA8}"/>
              </a:ext>
            </a:extLst>
          </p:cNvPr>
          <p:cNvSpPr txBox="1">
            <a:spLocks/>
          </p:cNvSpPr>
          <p:nvPr/>
        </p:nvSpPr>
        <p:spPr>
          <a:xfrm>
            <a:off x="386080" y="1924594"/>
            <a:ext cx="5511800" cy="4032068"/>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ar-AE" sz="28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3200" b="1" i="0" u="sng" strike="noStrike" kern="1200" cap="none" spc="0" normalizeH="0" baseline="0" noProof="0" dirty="0">
                <a:ln>
                  <a:noFill/>
                </a:ln>
                <a:solidFill>
                  <a:schemeClr val="accent3">
                    <a:lumMod val="75000"/>
                  </a:schemeClr>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عقد</a:t>
            </a:r>
            <a:r>
              <a:rPr kumimoji="0" lang="ar-AE" sz="3200" b="1" i="0" u="sng" strike="noStrike" kern="1200" cap="none" spc="0" normalizeH="0" baseline="0" noProof="0" dirty="0">
                <a:ln>
                  <a:noFill/>
                </a:ln>
                <a:solidFill>
                  <a:schemeClr val="accent3">
                    <a:lumMod val="75000"/>
                  </a:schemeClr>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ar-SA" sz="3200" b="1" i="0" u="sng" strike="noStrike" kern="1200" cap="none" spc="0" normalizeH="0" baseline="0" noProof="0" dirty="0">
                <a:ln>
                  <a:noFill/>
                </a:ln>
                <a:solidFill>
                  <a:schemeClr val="accent3">
                    <a:lumMod val="75000"/>
                  </a:schemeClr>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العمل غير محدد المدة</a:t>
            </a:r>
            <a:endParaRPr kumimoji="0" lang="ar-AE" sz="3200" b="1" i="0" u="sng" strike="noStrike" kern="1200" cap="none" spc="0" normalizeH="0" baseline="0" noProof="0" dirty="0">
              <a:ln>
                <a:noFill/>
              </a:ln>
              <a:solidFill>
                <a:schemeClr val="accent3">
                  <a:lumMod val="75000"/>
                </a:schemeClr>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AE" sz="2800" b="1" i="0" u="sng" strike="noStrike" kern="1200" cap="none" spc="0" normalizeH="0" baseline="0" noProof="0" dirty="0">
              <a:ln>
                <a:noFill/>
              </a:ln>
              <a:effectLst/>
              <a:uLnTx/>
              <a:uFillTx/>
              <a:latin typeface="Dubai" panose="020B0503030403030204" pitchFamily="34" charset="-78"/>
              <a:ea typeface="+mn-ea"/>
              <a:cs typeface="Dubai" panose="020B0503030403030204" pitchFamily="34" charset="-78"/>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AE" sz="26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يعتبر عقد العمل غير محدد المدة إذا كان:</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AE" sz="26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مبرماً لمدة غير محددة.</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AE" sz="26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محددأ بمدة معينة، ولكن إستمرت علاقة العمل بين العامل ورب العمل بدون اتفاق كتابي.</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AE" sz="26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مُبرماً لتنفيذ عمل معين غير محدد المدة.</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ar-AE" sz="28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60E795F-28DA-439D-932C-7A7BB86EE10F}"/>
              </a:ext>
            </a:extLst>
          </p:cNvPr>
          <p:cNvGrpSpPr/>
          <p:nvPr/>
        </p:nvGrpSpPr>
        <p:grpSpPr>
          <a:xfrm>
            <a:off x="0" y="-16600"/>
            <a:ext cx="12192000" cy="663574"/>
            <a:chOff x="109268" y="93710"/>
            <a:chExt cx="11946744" cy="663574"/>
          </a:xfrm>
        </p:grpSpPr>
        <p:pic>
          <p:nvPicPr>
            <p:cNvPr id="14" name="image1.png">
              <a:extLst>
                <a:ext uri="{FF2B5EF4-FFF2-40B4-BE49-F238E27FC236}">
                  <a16:creationId xmlns:a16="http://schemas.microsoft.com/office/drawing/2014/main" id="{354D893B-A95F-4B0A-BD86-73962682B94C}"/>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5" name="Rectangle 14">
              <a:extLst>
                <a:ext uri="{FF2B5EF4-FFF2-40B4-BE49-F238E27FC236}">
                  <a16:creationId xmlns:a16="http://schemas.microsoft.com/office/drawing/2014/main" id="{D8852D24-3CA9-46A6-B836-EC28B83C2345}"/>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6" name="Rectangle 15">
              <a:extLst>
                <a:ext uri="{FF2B5EF4-FFF2-40B4-BE49-F238E27FC236}">
                  <a16:creationId xmlns:a16="http://schemas.microsoft.com/office/drawing/2014/main" id="{B16CE27F-5CFD-4B7D-B530-56F5823F57EB}"/>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12" name="Content Placeholder 4">
            <a:extLst>
              <a:ext uri="{FF2B5EF4-FFF2-40B4-BE49-F238E27FC236}">
                <a16:creationId xmlns:a16="http://schemas.microsoft.com/office/drawing/2014/main" id="{841FCACD-0340-4824-B0FB-E248320C78C3}"/>
              </a:ext>
            </a:extLst>
          </p:cNvPr>
          <p:cNvSpPr txBox="1">
            <a:spLocks/>
          </p:cNvSpPr>
          <p:nvPr/>
        </p:nvSpPr>
        <p:spPr>
          <a:xfrm>
            <a:off x="6172200" y="1924594"/>
            <a:ext cx="5181600" cy="4032068"/>
          </a:xfrm>
          <a:prstGeom prst="rect">
            <a:avLst/>
          </a:prstGeom>
          <a:solidFill>
            <a:schemeClr val="accent6">
              <a:lumMod val="20000"/>
              <a:lumOff val="80000"/>
            </a:schemeClr>
          </a:solidFill>
        </p:spPr>
        <p:txBody>
          <a:bodyPr>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r-AE" dirty="0"/>
          </a:p>
          <a:p>
            <a:pPr marL="0" indent="0" algn="ctr">
              <a:buFont typeface="Arial" panose="020B0604020202020204" pitchFamily="34" charset="0"/>
              <a:buNone/>
            </a:pPr>
            <a:r>
              <a:rPr lang="ar-AE" sz="3200" b="1" u="sng" dirty="0">
                <a:solidFill>
                  <a:schemeClr val="accent3">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عقد العمل محدد المدة</a:t>
            </a:r>
          </a:p>
          <a:p>
            <a:pPr marL="0" indent="0">
              <a:buFont typeface="Arial" panose="020B0604020202020204" pitchFamily="34" charset="0"/>
              <a:buNone/>
            </a:pPr>
            <a:endParaRPr lang="ar-AE" dirty="0">
              <a:latin typeface="Dubai" panose="020B0503030403030204" pitchFamily="34" charset="-78"/>
              <a:cs typeface="Dubai" panose="020B0503030403030204" pitchFamily="34" charset="-78"/>
            </a:endParaRPr>
          </a:p>
          <a:p>
            <a:pPr marL="0" indent="0" algn="just" rtl="1">
              <a:buFont typeface="Arial" panose="020B0604020202020204" pitchFamily="34" charset="0"/>
              <a:buNone/>
            </a:pPr>
            <a:r>
              <a:rPr lang="ar-AE" sz="2600" dirty="0">
                <a:latin typeface="Dubai Light" panose="020B0303030403030204" pitchFamily="34" charset="-78"/>
                <a:cs typeface="Dubai Light" panose="020B0303030403030204" pitchFamily="34" charset="-78"/>
              </a:rPr>
              <a:t>جاء </a:t>
            </a:r>
            <a:r>
              <a:rPr lang="ar-SA" sz="2600" dirty="0">
                <a:latin typeface="Dubai Light" panose="020B0303030403030204" pitchFamily="34" charset="-78"/>
                <a:cs typeface="Dubai Light" panose="020B0303030403030204" pitchFamily="34" charset="-78"/>
              </a:rPr>
              <a:t>تعريف العقود محددة المدة في القرار </a:t>
            </a:r>
            <a:r>
              <a:rPr lang="ar-AE" sz="2600" dirty="0">
                <a:latin typeface="Dubai Light" panose="020B0303030403030204" pitchFamily="34" charset="-78"/>
                <a:cs typeface="Dubai Light" panose="020B0303030403030204" pitchFamily="34" charset="-78"/>
              </a:rPr>
              <a:t>ال</a:t>
            </a:r>
            <a:r>
              <a:rPr lang="ar-SA" sz="2600" dirty="0">
                <a:latin typeface="Dubai Light" panose="020B0303030403030204" pitchFamily="34" charset="-78"/>
                <a:cs typeface="Dubai Light" panose="020B0303030403030204" pitchFamily="34" charset="-78"/>
              </a:rPr>
              <a:t>وزاري رقم 765 لسنة 2015</a:t>
            </a:r>
            <a:r>
              <a:rPr lang="ar-AE" sz="2600" dirty="0">
                <a:latin typeface="Dubai Light" panose="020B0303030403030204" pitchFamily="34" charset="-78"/>
                <a:cs typeface="Dubai Light" panose="020B0303030403030204" pitchFamily="34" charset="-78"/>
              </a:rPr>
              <a:t> الصادر من وزير العمل </a:t>
            </a:r>
            <a:r>
              <a:rPr lang="ar-SA" sz="2600" dirty="0">
                <a:latin typeface="Dubai Light" panose="020B0303030403030204" pitchFamily="34" charset="-78"/>
                <a:cs typeface="Dubai Light" panose="020B0303030403030204" pitchFamily="34" charset="-78"/>
              </a:rPr>
              <a:t>بأنها:</a:t>
            </a:r>
            <a:endParaRPr lang="ar-AE" sz="2600" dirty="0">
              <a:latin typeface="Dubai Light" panose="020B0303030403030204" pitchFamily="34" charset="-78"/>
              <a:cs typeface="Dubai Light" panose="020B0303030403030204" pitchFamily="34" charset="-78"/>
            </a:endParaRPr>
          </a:p>
          <a:p>
            <a:pPr marL="0" indent="0" algn="just" rtl="1">
              <a:buFont typeface="Arial" panose="020B0604020202020204" pitchFamily="34" charset="0"/>
              <a:buNone/>
            </a:pPr>
            <a:endParaRPr lang="ar-AE" sz="2600" dirty="0">
              <a:latin typeface="Dubai Light" panose="020B0303030403030204" pitchFamily="34" charset="-78"/>
              <a:cs typeface="Dubai Light" panose="020B0303030403030204" pitchFamily="34" charset="-78"/>
            </a:endParaRPr>
          </a:p>
          <a:p>
            <a:pPr marL="0" indent="0" algn="just" rtl="1">
              <a:buFont typeface="Arial" panose="020B0604020202020204" pitchFamily="34" charset="0"/>
              <a:buNone/>
            </a:pPr>
            <a:r>
              <a:rPr lang="ar-SA" sz="2600" dirty="0">
                <a:latin typeface="Dubai Light" panose="020B0303030403030204" pitchFamily="34" charset="-78"/>
                <a:cs typeface="Dubai Light" panose="020B0303030403030204" pitchFamily="34" charset="-78"/>
              </a:rPr>
              <a:t>العقود التي تعتمدها الوزارة بما لا تتجاوز مد</a:t>
            </a:r>
            <a:r>
              <a:rPr lang="ar-AE" sz="2600" dirty="0">
                <a:latin typeface="Dubai Light" panose="020B0303030403030204" pitchFamily="34" charset="-78"/>
                <a:cs typeface="Dubai Light" panose="020B0303030403030204" pitchFamily="34" charset="-78"/>
              </a:rPr>
              <a:t>ة</a:t>
            </a:r>
            <a:r>
              <a:rPr lang="ar-SA" sz="2600" dirty="0">
                <a:latin typeface="Dubai Light" panose="020B0303030403030204" pitchFamily="34" charset="-78"/>
                <a:cs typeface="Dubai Light" panose="020B0303030403030204" pitchFamily="34" charset="-78"/>
              </a:rPr>
              <a:t> عامين.</a:t>
            </a:r>
            <a:endParaRPr lang="ar-AE" sz="2600" dirty="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en-US" dirty="0"/>
          </a:p>
        </p:txBody>
      </p:sp>
      <p:sp>
        <p:nvSpPr>
          <p:cNvPr id="9" name="Rectangle 8">
            <a:extLst>
              <a:ext uri="{FF2B5EF4-FFF2-40B4-BE49-F238E27FC236}">
                <a16:creationId xmlns:a16="http://schemas.microsoft.com/office/drawing/2014/main" id="{AB36F91C-E332-4018-BFA8-D588DC38C3B0}"/>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TextBox 9">
            <a:extLst>
              <a:ext uri="{FF2B5EF4-FFF2-40B4-BE49-F238E27FC236}">
                <a16:creationId xmlns:a16="http://schemas.microsoft.com/office/drawing/2014/main" id="{A9DB5529-B011-45FF-AF91-4D9698E494D4}"/>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7" name="Rectangle 16">
            <a:extLst>
              <a:ext uri="{FF2B5EF4-FFF2-40B4-BE49-F238E27FC236}">
                <a16:creationId xmlns:a16="http://schemas.microsoft.com/office/drawing/2014/main" id="{51B07714-0A99-4692-BFF6-311D5C56473E}"/>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427405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133528-5602-452D-9971-665C37FDDB8F}"/>
              </a:ext>
            </a:extLst>
          </p:cNvPr>
          <p:cNvGrpSpPr/>
          <p:nvPr/>
        </p:nvGrpSpPr>
        <p:grpSpPr>
          <a:xfrm>
            <a:off x="0" y="0"/>
            <a:ext cx="12192000" cy="663574"/>
            <a:chOff x="109268" y="93710"/>
            <a:chExt cx="11946744" cy="663574"/>
          </a:xfrm>
        </p:grpSpPr>
        <p:pic>
          <p:nvPicPr>
            <p:cNvPr id="7" name="image1.png">
              <a:extLst>
                <a:ext uri="{FF2B5EF4-FFF2-40B4-BE49-F238E27FC236}">
                  <a16:creationId xmlns:a16="http://schemas.microsoft.com/office/drawing/2014/main" id="{81BE771D-3337-41F6-9CB8-109B40C78C1D}"/>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8" name="Rectangle 7">
              <a:extLst>
                <a:ext uri="{FF2B5EF4-FFF2-40B4-BE49-F238E27FC236}">
                  <a16:creationId xmlns:a16="http://schemas.microsoft.com/office/drawing/2014/main" id="{0E33D28F-9DE7-43C6-8FD0-D6C5AA2320D3}"/>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6" name="Rectangle 5">
              <a:extLst>
                <a:ext uri="{FF2B5EF4-FFF2-40B4-BE49-F238E27FC236}">
                  <a16:creationId xmlns:a16="http://schemas.microsoft.com/office/drawing/2014/main" id="{63C7FB34-4D5F-4C59-9BE0-C72D890ED21C}"/>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2" name="Title 1">
            <a:extLst>
              <a:ext uri="{FF2B5EF4-FFF2-40B4-BE49-F238E27FC236}">
                <a16:creationId xmlns:a16="http://schemas.microsoft.com/office/drawing/2014/main" id="{8F27FA74-3E00-4525-A866-BDA6F6125BCD}"/>
              </a:ext>
            </a:extLst>
          </p:cNvPr>
          <p:cNvSpPr>
            <a:spLocks noGrp="1"/>
          </p:cNvSpPr>
          <p:nvPr>
            <p:ph type="title"/>
          </p:nvPr>
        </p:nvSpPr>
        <p:spPr>
          <a:xfrm>
            <a:off x="1256211" y="796131"/>
            <a:ext cx="9455944" cy="621665"/>
          </a:xfrm>
          <a:solidFill>
            <a:schemeClr val="accent3">
              <a:lumMod val="20000"/>
              <a:lumOff val="80000"/>
            </a:schemeClr>
          </a:solidFill>
        </p:spPr>
        <p:txBody>
          <a:bodyPr>
            <a:noAutofit/>
          </a:bodyPr>
          <a:lstStyle/>
          <a:p>
            <a:pPr algn="ctr"/>
            <a:r>
              <a:rPr lang="ar-SA" i="0" u="sng" dirty="0">
                <a:effectLst/>
                <a:latin typeface="Calibri" panose="020F0502020204030204" pitchFamily="34" charset="0"/>
                <a:ea typeface="Calibri" panose="020F0502020204030204" pitchFamily="34" charset="0"/>
                <a:cs typeface="Dubai" panose="020B0503030403030204" pitchFamily="34" charset="-78"/>
              </a:rPr>
              <a:t>حالات إنتهاء علاقة العمل في العقود محددة المدة</a:t>
            </a:r>
            <a:endParaRPr lang="en-US" i="0" dirty="0"/>
          </a:p>
        </p:txBody>
      </p:sp>
      <p:sp>
        <p:nvSpPr>
          <p:cNvPr id="12" name="Content Placeholder 2">
            <a:extLst>
              <a:ext uri="{FF2B5EF4-FFF2-40B4-BE49-F238E27FC236}">
                <a16:creationId xmlns:a16="http://schemas.microsoft.com/office/drawing/2014/main" id="{5D47B26C-CE6A-436A-947A-D63AEA1093ED}"/>
              </a:ext>
            </a:extLst>
          </p:cNvPr>
          <p:cNvSpPr txBox="1">
            <a:spLocks/>
          </p:cNvSpPr>
          <p:nvPr/>
        </p:nvSpPr>
        <p:spPr>
          <a:xfrm>
            <a:off x="726383" y="1659266"/>
            <a:ext cx="10515600" cy="4811203"/>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0"/>
              </a:spcBef>
              <a:spcAft>
                <a:spcPts val="75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إذا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نتهت مدة العقد المُتفق عليه</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ا</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 ولم يتم تجديد العقد.</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إذا اتفق الطرفان على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نهاء العقد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ثناء سريانه.</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حال قيام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حد الطرفين منفرداً، بإنهاء العقد مع إتباع الإجراءات القانونية المنصوص عليها في البند (4) من هذه المادة. </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حال قيام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حد الطرفين منفرداً، بإنهاء العقد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ثناء فترة تجديده، ويُشترط في جميع ال</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حوال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لتزام من قام بالإنهاء بالإجراءات القانونية الآتية:</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457200" marR="0" lvl="0" indent="-228600" algn="just" defTabSz="914400" rtl="1" eaLnBrk="1" fontAlgn="auto" latinLnBrk="0" hangingPunct="1">
              <a:lnSpc>
                <a:spcPts val="2025"/>
              </a:lnSpc>
              <a:spcBef>
                <a:spcPts val="750"/>
              </a:spcBef>
              <a:spcAft>
                <a:spcPts val="75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 إخطار الطرف الآخر كتابة بنيته في إنهاء العقد قبل موعد الإنهاء المُحدد بفترة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يتفق عليها الطرفان </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لا تقل عن شهر ولا تتجاوز ثلاثة اشهر.</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457200" marR="0" lvl="0" indent="-228600" algn="just" defTabSz="914400" rtl="1" eaLnBrk="1" fontAlgn="auto" latinLnBrk="0" hangingPunct="1">
              <a:lnSpc>
                <a:spcPts val="2025"/>
              </a:lnSpc>
              <a:spcBef>
                <a:spcPts val="750"/>
              </a:spcBef>
              <a:spcAft>
                <a:spcPts val="75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(ب)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ستمرار الطرف الذي قرر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نهاء العقد في تنفيذ علاقة العمل طيلة فترة الإخطار.</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457200" marR="0" lvl="0" indent="-228600" algn="just" defTabSz="914400" rtl="1" eaLnBrk="1" fontAlgn="auto" latinLnBrk="0" hangingPunct="1">
              <a:lnSpc>
                <a:spcPct val="90000"/>
              </a:lnSpc>
              <a:spcBef>
                <a:spcPts val="0"/>
              </a:spcBef>
              <a:spcAft>
                <a:spcPts val="75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(ج) سداد مقابل للإنهاء حسبما يتفق عليه الطرفان بحيث لا يزيد على الأجر الإجمالي لثلاثة اشهر.</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100000"/>
              </a:lnSpc>
              <a:spcBef>
                <a:spcPts val="0"/>
              </a:spcBef>
              <a:spcAft>
                <a:spcPts val="750"/>
              </a:spcAft>
              <a:buClrTx/>
              <a:buSzTx/>
              <a:buFont typeface="Arial" panose="020B0604020202020204" pitchFamily="34" charset="0"/>
              <a:buAutoNum type="arabicPeriod" startAt="5"/>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في حال قيام </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أ</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حد الطرفين منفرداً، بإنهاء العقد، بدون ال</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إ</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لتزام بالإجراءات القانونية الواردة في البند (4</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rPr>
              <a:t>.</a:t>
            </a:r>
            <a:endPar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cs typeface="Dubai Light" panose="020B0303030403030204" pitchFamily="34" charset="-78"/>
            </a:endParaRPr>
          </a:p>
          <a:p>
            <a:pPr marL="342900" marR="0" lvl="0" indent="-342900" algn="just" defTabSz="914400" rtl="1" eaLnBrk="1" fontAlgn="auto" latinLnBrk="0" hangingPunct="1">
              <a:lnSpc>
                <a:spcPct val="100000"/>
              </a:lnSpc>
              <a:spcBef>
                <a:spcPts val="0"/>
              </a:spcBef>
              <a:spcAft>
                <a:spcPts val="750"/>
              </a:spcAft>
              <a:buClrTx/>
              <a:buSzTx/>
              <a:buFont typeface="Arial" panose="020B0604020202020204" pitchFamily="34" charset="0"/>
              <a:buAutoNum type="arabicPeriod" startAt="5"/>
              <a:tabLst/>
              <a:defRPr/>
            </a:pP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حال</a:t>
            </a:r>
            <a:r>
              <a:rPr kumimoji="0" lang="ar-AE"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 </a:t>
            </a:r>
            <a:r>
              <a:rPr kumimoji="0" lang="ar-SA"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قيام صاحب العمل بإنهاء علاقة العمل لإرتكاب العامل لإحدى المخالفات المنصوص عليها في المادة (120) من قانون تنظيم علاقات العمل. </a:t>
            </a:r>
            <a:endParaRPr kumimoji="0" lang="en-US" sz="18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4762204-5F22-4A2E-9BB9-28A2AAAB9480}"/>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0" name="Rectangle 9">
            <a:extLst>
              <a:ext uri="{FF2B5EF4-FFF2-40B4-BE49-F238E27FC236}">
                <a16:creationId xmlns:a16="http://schemas.microsoft.com/office/drawing/2014/main" id="{D60DD8AD-F2F2-4EB2-8144-75707234F80D}"/>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TextBox 10">
            <a:extLst>
              <a:ext uri="{FF2B5EF4-FFF2-40B4-BE49-F238E27FC236}">
                <a16:creationId xmlns:a16="http://schemas.microsoft.com/office/drawing/2014/main" id="{519FF0FB-9947-4E24-A222-5C84A937871E}"/>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88131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D71D30-2389-4755-A6BA-AE898A608516}"/>
              </a:ext>
            </a:extLst>
          </p:cNvPr>
          <p:cNvSpPr txBox="1">
            <a:spLocks/>
          </p:cNvSpPr>
          <p:nvPr/>
        </p:nvSpPr>
        <p:spPr>
          <a:xfrm>
            <a:off x="466586" y="962751"/>
            <a:ext cx="10744200" cy="766989"/>
          </a:xfrm>
          <a:prstGeom prst="rect">
            <a:avLst/>
          </a:prstGeom>
          <a:solidFill>
            <a:schemeClr val="tx2">
              <a:lumMod val="20000"/>
              <a:lumOff val="80000"/>
            </a:schemeClr>
          </a:solidFill>
        </p:spPr>
        <p:txBody>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pPr algn="ctr"/>
            <a:r>
              <a:rPr lang="ar-SA" sz="4000" i="0" u="sng" dirty="0">
                <a:latin typeface="Calibri" panose="020F0502020204030204" pitchFamily="34" charset="0"/>
                <a:ea typeface="Calibri" panose="020F0502020204030204" pitchFamily="34" charset="0"/>
                <a:cs typeface="Dubai" panose="020B0503030403030204" pitchFamily="34" charset="-78"/>
              </a:rPr>
              <a:t>حالات إنتهاء علاقة العمل في العقود غير محددة المدة</a:t>
            </a:r>
            <a:endParaRPr lang="en-US" sz="4000" i="0" dirty="0"/>
          </a:p>
        </p:txBody>
      </p:sp>
      <p:sp>
        <p:nvSpPr>
          <p:cNvPr id="6" name="Content Placeholder 2">
            <a:extLst>
              <a:ext uri="{FF2B5EF4-FFF2-40B4-BE49-F238E27FC236}">
                <a16:creationId xmlns:a16="http://schemas.microsoft.com/office/drawing/2014/main" id="{44924C86-8FC9-48B1-82A0-ABE443319F5D}"/>
              </a:ext>
            </a:extLst>
          </p:cNvPr>
          <p:cNvSpPr txBox="1">
            <a:spLocks/>
          </p:cNvSpPr>
          <p:nvPr/>
        </p:nvSpPr>
        <p:spPr>
          <a:xfrm>
            <a:off x="466586" y="1949450"/>
            <a:ext cx="10744200" cy="4351338"/>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ب</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تفاق الطرفين.</a:t>
            </a:r>
            <a:endParaRPr kumimoji="0" lang="en-US"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ي وقت يقوم فيه </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حد طرفي العقد بإنهائه بعد إنذار الطرف الآخر، مع </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ستمراره في تنفيذ العقد خلال فترة الإنذار التي يجب ان لا تقل عن شهر ولا تتجاوز ثلاثة </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شهر.</a:t>
            </a:r>
            <a:endParaRPr kumimoji="0" lang="en-US"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حال قيام </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أ</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حد ال</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طرفين </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منفرداً، بإنهاء العقد، بدون ال</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إ</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لتزام بالإجراءات القانونية</a:t>
            </a:r>
            <a:r>
              <a:rPr kumimoji="0" lang="ar-AE"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 (الإنذار – الإستمرار في العمل أثناء فترة الإنذار)</a:t>
            </a: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a:t>
            </a:r>
            <a:endParaRPr kumimoji="0" lang="en-US"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342900" marR="0" lvl="0" indent="-342900" algn="just" defTabSz="914400" rtl="1" eaLnBrk="1" fontAlgn="auto" latinLnBrk="0" hangingPunct="1">
              <a:lnSpc>
                <a:spcPct val="90000"/>
              </a:lnSpc>
              <a:spcBef>
                <a:spcPts val="0"/>
              </a:spcBef>
              <a:spcAft>
                <a:spcPts val="750"/>
              </a:spcAft>
              <a:buClrTx/>
              <a:buSzTx/>
              <a:buFont typeface="+mj-lt"/>
              <a:buAutoNum type="arabicPeriod"/>
              <a:tabLst/>
              <a:defRPr/>
            </a:pPr>
            <a:r>
              <a:rPr kumimoji="0" lang="ar-SA"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rPr>
              <a:t>في حال قيام صاحب العمل بإنهاء علاقة العمل لإرتكاب العامل لإحدى المخالفات المنصوص عليها في المادة (120) من قانون تنظيم علاقات العمل.</a:t>
            </a:r>
            <a:endParaRPr kumimoji="0" lang="en-US" sz="2000" b="0" i="0" u="none" strike="noStrike" kern="1200" cap="none" spc="0" normalizeH="0" baseline="0" noProof="0" dirty="0">
              <a:ln>
                <a:noFill/>
              </a:ln>
              <a:solidFill>
                <a:sysClr val="windowText" lastClr="000000"/>
              </a:solidFill>
              <a:effectLst/>
              <a:uLnTx/>
              <a:uFillTx/>
              <a:latin typeface="Dubai Light" panose="020B0303030403030204" pitchFamily="34" charset="-78"/>
              <a:ea typeface="Calibri" panose="020F0502020204030204" pitchFamily="34" charset="0"/>
              <a:cs typeface="Dubai Light" panose="020B0303030403030204" pitchFamily="34" charset="-78"/>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255E5C9-92A2-4625-B25E-0D3225B75D36}"/>
              </a:ext>
            </a:extLst>
          </p:cNvPr>
          <p:cNvGrpSpPr/>
          <p:nvPr/>
        </p:nvGrpSpPr>
        <p:grpSpPr>
          <a:xfrm>
            <a:off x="0" y="0"/>
            <a:ext cx="12192000" cy="663574"/>
            <a:chOff x="109268" y="93710"/>
            <a:chExt cx="11946744" cy="663574"/>
          </a:xfrm>
        </p:grpSpPr>
        <p:pic>
          <p:nvPicPr>
            <p:cNvPr id="10" name="image1.png">
              <a:extLst>
                <a:ext uri="{FF2B5EF4-FFF2-40B4-BE49-F238E27FC236}">
                  <a16:creationId xmlns:a16="http://schemas.microsoft.com/office/drawing/2014/main" id="{6F273089-48DD-417D-AC88-B60AAA7408B3}"/>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1" name="Rectangle 10">
              <a:extLst>
                <a:ext uri="{FF2B5EF4-FFF2-40B4-BE49-F238E27FC236}">
                  <a16:creationId xmlns:a16="http://schemas.microsoft.com/office/drawing/2014/main" id="{31F81B13-A048-4745-A07A-DE947524EFD9}"/>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Rectangle 11">
              <a:extLst>
                <a:ext uri="{FF2B5EF4-FFF2-40B4-BE49-F238E27FC236}">
                  <a16:creationId xmlns:a16="http://schemas.microsoft.com/office/drawing/2014/main" id="{18123CAF-FDC7-412F-9072-4EB6263D371C}"/>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pic>
        <p:nvPicPr>
          <p:cNvPr id="13" name="Picture 2" descr="Cons of Professional Employer Organizations (PEOs)">
            <a:extLst>
              <a:ext uri="{FF2B5EF4-FFF2-40B4-BE49-F238E27FC236}">
                <a16:creationId xmlns:a16="http://schemas.microsoft.com/office/drawing/2014/main" id="{47FD69A7-A71C-4E61-BFF5-B1EF2171B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0" r="16624" b="2"/>
          <a:stretch/>
        </p:blipFill>
        <p:spPr bwMode="auto">
          <a:xfrm>
            <a:off x="695186" y="4538544"/>
            <a:ext cx="2033555" cy="17622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8E7BC66-A570-4712-B177-F6C354AE4F3C}"/>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5" name="Rectangle 14">
            <a:extLst>
              <a:ext uri="{FF2B5EF4-FFF2-40B4-BE49-F238E27FC236}">
                <a16:creationId xmlns:a16="http://schemas.microsoft.com/office/drawing/2014/main" id="{F65371C8-DA62-4C9D-8E8B-7862C18C7010}"/>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6" name="TextBox 15">
            <a:extLst>
              <a:ext uri="{FF2B5EF4-FFF2-40B4-BE49-F238E27FC236}">
                <a16:creationId xmlns:a16="http://schemas.microsoft.com/office/drawing/2014/main" id="{03D24931-F611-4719-BA29-952562DA2A30}"/>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413985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F67BC2-4D5D-467F-AC32-3E8C5445BC77}"/>
              </a:ext>
            </a:extLst>
          </p:cNvPr>
          <p:cNvGrpSpPr/>
          <p:nvPr/>
        </p:nvGrpSpPr>
        <p:grpSpPr>
          <a:xfrm>
            <a:off x="0" y="0"/>
            <a:ext cx="12192000" cy="663574"/>
            <a:chOff x="109268" y="93710"/>
            <a:chExt cx="11946744" cy="663574"/>
          </a:xfrm>
        </p:grpSpPr>
        <p:pic>
          <p:nvPicPr>
            <p:cNvPr id="5" name="image1.png">
              <a:extLst>
                <a:ext uri="{FF2B5EF4-FFF2-40B4-BE49-F238E27FC236}">
                  <a16:creationId xmlns:a16="http://schemas.microsoft.com/office/drawing/2014/main" id="{79C5D228-2B48-4D01-814D-4BBA874924A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6" name="Rectangle 5">
              <a:extLst>
                <a:ext uri="{FF2B5EF4-FFF2-40B4-BE49-F238E27FC236}">
                  <a16:creationId xmlns:a16="http://schemas.microsoft.com/office/drawing/2014/main" id="{57699D89-B595-4A73-9AAA-7DAC1F54CF25}"/>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 name="Rectangle 6">
              <a:extLst>
                <a:ext uri="{FF2B5EF4-FFF2-40B4-BE49-F238E27FC236}">
                  <a16:creationId xmlns:a16="http://schemas.microsoft.com/office/drawing/2014/main" id="{B9FD2A3B-D8C6-440B-BCE7-BB4D86F15737}"/>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10" name="Title 3">
            <a:extLst>
              <a:ext uri="{FF2B5EF4-FFF2-40B4-BE49-F238E27FC236}">
                <a16:creationId xmlns:a16="http://schemas.microsoft.com/office/drawing/2014/main" id="{73980260-6983-4E24-A1F4-6817A5E13EAD}"/>
              </a:ext>
            </a:extLst>
          </p:cNvPr>
          <p:cNvSpPr>
            <a:spLocks noGrp="1"/>
          </p:cNvSpPr>
          <p:nvPr>
            <p:ph type="title"/>
          </p:nvPr>
        </p:nvSpPr>
        <p:spPr>
          <a:xfrm>
            <a:off x="935038" y="1024015"/>
            <a:ext cx="10515600" cy="1370841"/>
          </a:xfrm>
          <a:solidFill>
            <a:schemeClr val="accent6">
              <a:lumMod val="20000"/>
              <a:lumOff val="80000"/>
            </a:schemeClr>
          </a:solidFill>
        </p:spPr>
        <p:txBody>
          <a:bodyPr>
            <a:normAutofit fontScale="90000"/>
          </a:bodyPr>
          <a:lstStyle/>
          <a:p>
            <a:pPr marL="0" marR="0" indent="0" algn="ctr" rtl="1">
              <a:lnSpc>
                <a:spcPct val="107000"/>
              </a:lnSpc>
              <a:spcBef>
                <a:spcPts val="0"/>
              </a:spcBef>
              <a:spcAft>
                <a:spcPts val="750"/>
              </a:spcAft>
            </a:pPr>
            <a:r>
              <a:rPr lang="ar-SA" i="0" u="sng" dirty="0">
                <a:effectLst/>
                <a:latin typeface="Calibri" panose="020F0502020204030204" pitchFamily="34" charset="0"/>
                <a:ea typeface="Calibri" panose="020F0502020204030204" pitchFamily="34" charset="0"/>
                <a:cs typeface="Dubai" panose="020B0503030403030204" pitchFamily="34" charset="-78"/>
              </a:rPr>
              <a:t>مكافأة نهاية الخدمة</a:t>
            </a:r>
            <a:r>
              <a:rPr lang="ar-AE" i="0" u="sng" dirty="0">
                <a:effectLst/>
                <a:latin typeface="Calibri" panose="020F0502020204030204" pitchFamily="34" charset="0"/>
                <a:ea typeface="Calibri" panose="020F0502020204030204" pitchFamily="34" charset="0"/>
                <a:cs typeface="Dubai" panose="020B0503030403030204" pitchFamily="34" charset="-78"/>
              </a:rPr>
              <a:t> في قانون العمل الإماراتي</a:t>
            </a:r>
            <a:r>
              <a:rPr lang="en-US" i="0" u="sng" dirty="0">
                <a:latin typeface="Calibri" panose="020F0502020204030204" pitchFamily="34" charset="0"/>
                <a:ea typeface="Calibri" panose="020F0502020204030204" pitchFamily="34" charset="0"/>
                <a:cs typeface="Dubai" panose="020B0503030403030204" pitchFamily="34" charset="-78"/>
              </a:rPr>
              <a:t> </a:t>
            </a:r>
            <a:r>
              <a:rPr lang="ar-AE" i="0" u="sng" dirty="0">
                <a:latin typeface="Calibri" panose="020F0502020204030204" pitchFamily="34" charset="0"/>
                <a:ea typeface="Calibri" panose="020F0502020204030204" pitchFamily="34" charset="0"/>
                <a:cs typeface="Dubai" panose="020B0503030403030204" pitchFamily="34" charset="-78"/>
              </a:rPr>
              <a:t>(المادة132)</a:t>
            </a:r>
            <a:br>
              <a:rPr lang="ar-AE" sz="4400" i="0" dirty="0">
                <a:effectLst/>
                <a:latin typeface="Calibri" panose="020F0502020204030204" pitchFamily="34" charset="0"/>
                <a:ea typeface="Calibri" panose="020F0502020204030204" pitchFamily="34" charset="0"/>
                <a:cs typeface="Dubai" panose="020B0503030403030204" pitchFamily="34" charset="-78"/>
              </a:rPr>
            </a:br>
            <a:endParaRPr lang="en-US" sz="4400" i="0" dirty="0"/>
          </a:p>
        </p:txBody>
      </p:sp>
      <p:sp>
        <p:nvSpPr>
          <p:cNvPr id="11" name="Text Placeholder 5">
            <a:extLst>
              <a:ext uri="{FF2B5EF4-FFF2-40B4-BE49-F238E27FC236}">
                <a16:creationId xmlns:a16="http://schemas.microsoft.com/office/drawing/2014/main" id="{EA3C2572-6C4A-4950-A98D-F414CBA86F41}"/>
              </a:ext>
            </a:extLst>
          </p:cNvPr>
          <p:cNvSpPr txBox="1">
            <a:spLocks/>
          </p:cNvSpPr>
          <p:nvPr/>
        </p:nvSpPr>
        <p:spPr>
          <a:xfrm>
            <a:off x="935038" y="2496961"/>
            <a:ext cx="10515600" cy="3337024"/>
          </a:xfrm>
          <a:prstGeom prst="rect">
            <a:avLst/>
          </a:prstGeom>
          <a:solidFill>
            <a:schemeClr val="tx2">
              <a:lumMod val="20000"/>
              <a:lumOff val="80000"/>
            </a:schemeClr>
          </a:solidFill>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ar-SA" sz="2800" dirty="0">
                <a:latin typeface="Dubai Light" panose="020B0303030403030204" pitchFamily="34" charset="-78"/>
                <a:cs typeface="Dubai Light" panose="020B0303030403030204" pitchFamily="34" charset="-78"/>
              </a:rPr>
              <a:t>يستحق العامل الذي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كمل سنة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و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كثر في الخدمة المستمرة مكافأة نهاية الخدمة عند </a:t>
            </a:r>
            <a:r>
              <a:rPr lang="ar-AE" sz="2800" dirty="0">
                <a:latin typeface="Dubai Light" panose="020B0303030403030204" pitchFamily="34" charset="-78"/>
                <a:cs typeface="Dubai Light" panose="020B0303030403030204" pitchFamily="34" charset="-78"/>
              </a:rPr>
              <a:t>إنت</a:t>
            </a:r>
            <a:r>
              <a:rPr lang="ar-SA" sz="2800" dirty="0">
                <a:latin typeface="Dubai Light" panose="020B0303030403030204" pitchFamily="34" charset="-78"/>
                <a:cs typeface="Dubai Light" panose="020B0303030403030204" pitchFamily="34" charset="-78"/>
              </a:rPr>
              <a:t>هاء خدمته</a:t>
            </a:r>
            <a:r>
              <a:rPr lang="ar-AE" sz="2800" dirty="0">
                <a:latin typeface="Dubai Light" panose="020B0303030403030204" pitchFamily="34" charset="-78"/>
                <a:cs typeface="Dubai Light" panose="020B0303030403030204" pitchFamily="34" charset="-78"/>
              </a:rPr>
              <a:t> </a:t>
            </a:r>
            <a:r>
              <a:rPr lang="ar-SA" sz="2800" dirty="0">
                <a:latin typeface="Dubai Light" panose="020B0303030403030204" pitchFamily="34" charset="-78"/>
                <a:cs typeface="Dubai Light" panose="020B0303030403030204" pitchFamily="34" charset="-78"/>
              </a:rPr>
              <a:t>وتحسب المكافأة على النحو التالي:</a:t>
            </a:r>
            <a:endParaRPr lang="en-US" sz="2800" dirty="0">
              <a:latin typeface="Dubai Light" panose="020B0303030403030204" pitchFamily="34" charset="-78"/>
              <a:cs typeface="Dubai Light" panose="020B0303030403030204" pitchFamily="34" charset="-78"/>
            </a:endParaRPr>
          </a:p>
          <a:p>
            <a:pPr algn="r"/>
            <a:br>
              <a:rPr lang="en-US" sz="2800" dirty="0">
                <a:latin typeface="Dubai Light" panose="020B0303030403030204" pitchFamily="34" charset="-78"/>
                <a:cs typeface="Dubai Light" panose="020B0303030403030204" pitchFamily="34" charset="-78"/>
              </a:rPr>
            </a:br>
            <a:r>
              <a:rPr lang="ar-SA" sz="2800" dirty="0">
                <a:latin typeface="Dubai Light" panose="020B0303030403030204" pitchFamily="34" charset="-78"/>
                <a:cs typeface="Dubai Light" panose="020B0303030403030204" pitchFamily="34" charset="-78"/>
              </a:rPr>
              <a:t> 1)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جر واحد وعشرين يوما</a:t>
            </a:r>
            <a:r>
              <a:rPr lang="ar-AE" sz="2800" dirty="0">
                <a:latin typeface="Dubai Light" panose="020B0303030403030204" pitchFamily="34" charset="-78"/>
                <a:cs typeface="Dubai Light" panose="020B0303030403030204" pitchFamily="34" charset="-78"/>
              </a:rPr>
              <a:t>ً</a:t>
            </a:r>
            <a:r>
              <a:rPr lang="ar-SA" sz="2800" dirty="0">
                <a:latin typeface="Dubai Light" panose="020B0303030403030204" pitchFamily="34" charset="-78"/>
                <a:cs typeface="Dubai Light" panose="020B0303030403030204" pitchFamily="34" charset="-78"/>
              </a:rPr>
              <a:t> عن كل سنة من سنوات الخدمة الخمس ال</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ولى.</a:t>
            </a:r>
            <a:br>
              <a:rPr lang="en-US" sz="2800" dirty="0">
                <a:latin typeface="Dubai Light" panose="020B0303030403030204" pitchFamily="34" charset="-78"/>
                <a:cs typeface="Dubai Light" panose="020B0303030403030204" pitchFamily="34" charset="-78"/>
              </a:rPr>
            </a:br>
            <a:endParaRPr lang="en-US" sz="2800" dirty="0">
              <a:latin typeface="Dubai Light" panose="020B0303030403030204" pitchFamily="34" charset="-78"/>
              <a:cs typeface="Dubai Light" panose="020B0303030403030204" pitchFamily="34" charset="-78"/>
            </a:endParaRPr>
          </a:p>
          <a:p>
            <a:pPr algn="r"/>
            <a:r>
              <a:rPr lang="ar-SA" sz="2800" dirty="0">
                <a:latin typeface="Dubai Light" panose="020B0303030403030204" pitchFamily="34" charset="-78"/>
                <a:cs typeface="Dubai Light" panose="020B0303030403030204" pitchFamily="34" charset="-78"/>
              </a:rPr>
              <a:t> 2)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جر ثلاثين يوما</a:t>
            </a:r>
            <a:r>
              <a:rPr lang="ar-AE" sz="2800" dirty="0">
                <a:latin typeface="Dubai Light" panose="020B0303030403030204" pitchFamily="34" charset="-78"/>
                <a:cs typeface="Dubai Light" panose="020B0303030403030204" pitchFamily="34" charset="-78"/>
              </a:rPr>
              <a:t>ً</a:t>
            </a:r>
            <a:r>
              <a:rPr lang="ar-SA" sz="2800" dirty="0">
                <a:latin typeface="Dubai Light" panose="020B0303030403030204" pitchFamily="34" charset="-78"/>
                <a:cs typeface="Dubai Light" panose="020B0303030403030204" pitchFamily="34" charset="-78"/>
              </a:rPr>
              <a:t> عن كل سنة مما زاد على ذلك </a:t>
            </a:r>
            <a:r>
              <a:rPr lang="ar-AE" sz="2800" dirty="0">
                <a:latin typeface="Dubai Light" panose="020B0303030403030204" pitchFamily="34" charset="-78"/>
                <a:cs typeface="Dubai Light" panose="020B0303030403030204" pitchFamily="34" charset="-78"/>
              </a:rPr>
              <a:t>بشرط</a:t>
            </a:r>
            <a:r>
              <a:rPr lang="ar-SA" sz="2800" dirty="0">
                <a:latin typeface="Dubai Light" panose="020B0303030403030204" pitchFamily="34" charset="-78"/>
                <a:cs typeface="Dubai Light" panose="020B0303030403030204" pitchFamily="34" charset="-78"/>
              </a:rPr>
              <a:t>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لا تزيد المكاف</a:t>
            </a:r>
            <a:r>
              <a:rPr lang="ar-AE" sz="2800" dirty="0">
                <a:latin typeface="Dubai Light" panose="020B0303030403030204" pitchFamily="34" charset="-78"/>
                <a:cs typeface="Dubai Light" panose="020B0303030403030204" pitchFamily="34" charset="-78"/>
              </a:rPr>
              <a:t>أة</a:t>
            </a:r>
            <a:r>
              <a:rPr lang="ar-SA" sz="2800" dirty="0">
                <a:latin typeface="Dubai Light" panose="020B0303030403030204" pitchFamily="34" charset="-78"/>
                <a:cs typeface="Dubai Light" panose="020B0303030403030204" pitchFamily="34" charset="-78"/>
              </a:rPr>
              <a:t> عن </a:t>
            </a:r>
            <a:r>
              <a:rPr lang="ar-AE" sz="2800" dirty="0">
                <a:latin typeface="Dubai Light" panose="020B0303030403030204" pitchFamily="34" charset="-78"/>
                <a:cs typeface="Dubai Light" panose="020B0303030403030204" pitchFamily="34" charset="-78"/>
              </a:rPr>
              <a:t>أ</a:t>
            </a:r>
            <a:r>
              <a:rPr lang="ar-SA" sz="2800" dirty="0">
                <a:latin typeface="Dubai Light" panose="020B0303030403030204" pitchFamily="34" charset="-78"/>
                <a:cs typeface="Dubai Light" panose="020B0303030403030204" pitchFamily="34" charset="-78"/>
              </a:rPr>
              <a:t>جر سنتين. </a:t>
            </a:r>
            <a:endParaRPr lang="en-US" sz="2800" dirty="0">
              <a:latin typeface="Dubai Light" panose="020B0303030403030204" pitchFamily="34" charset="-78"/>
              <a:cs typeface="Dubai Light" panose="020B0303030403030204" pitchFamily="34" charset="-78"/>
            </a:endParaRPr>
          </a:p>
        </p:txBody>
      </p:sp>
      <p:sp>
        <p:nvSpPr>
          <p:cNvPr id="8" name="Rectangle 7">
            <a:extLst>
              <a:ext uri="{FF2B5EF4-FFF2-40B4-BE49-F238E27FC236}">
                <a16:creationId xmlns:a16="http://schemas.microsoft.com/office/drawing/2014/main" id="{F904784F-2A1C-43A9-AAE0-1D723591339E}"/>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9" name="Rectangle 8">
            <a:extLst>
              <a:ext uri="{FF2B5EF4-FFF2-40B4-BE49-F238E27FC236}">
                <a16:creationId xmlns:a16="http://schemas.microsoft.com/office/drawing/2014/main" id="{FA33E890-1C24-4C61-BC2C-99F32697B6BE}"/>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2" name="TextBox 11">
            <a:extLst>
              <a:ext uri="{FF2B5EF4-FFF2-40B4-BE49-F238E27FC236}">
                <a16:creationId xmlns:a16="http://schemas.microsoft.com/office/drawing/2014/main" id="{BDC7AC22-7D91-443B-AAAE-906D488AFD42}"/>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326352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D7DCE88-B00A-48E6-B756-8AEE8F7CD65A}"/>
              </a:ext>
            </a:extLst>
          </p:cNvPr>
          <p:cNvGrpSpPr/>
          <p:nvPr/>
        </p:nvGrpSpPr>
        <p:grpSpPr>
          <a:xfrm>
            <a:off x="0" y="-48958"/>
            <a:ext cx="12192000" cy="663574"/>
            <a:chOff x="109268" y="93710"/>
            <a:chExt cx="11946744" cy="663574"/>
          </a:xfrm>
        </p:grpSpPr>
        <p:pic>
          <p:nvPicPr>
            <p:cNvPr id="8" name="image1.png">
              <a:extLst>
                <a:ext uri="{FF2B5EF4-FFF2-40B4-BE49-F238E27FC236}">
                  <a16:creationId xmlns:a16="http://schemas.microsoft.com/office/drawing/2014/main" id="{684F505B-6D52-41ED-9B83-EFF3BA7A0D5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9" name="Rectangle 8">
              <a:extLst>
                <a:ext uri="{FF2B5EF4-FFF2-40B4-BE49-F238E27FC236}">
                  <a16:creationId xmlns:a16="http://schemas.microsoft.com/office/drawing/2014/main" id="{71FE297C-BC8D-49F5-BFB1-EF07956AB04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4E91A18D-0AEC-485B-9782-DCB46B156396}"/>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16" name="Text Placeholder 7">
            <a:extLst>
              <a:ext uri="{FF2B5EF4-FFF2-40B4-BE49-F238E27FC236}">
                <a16:creationId xmlns:a16="http://schemas.microsoft.com/office/drawing/2014/main" id="{9CC457E1-4653-442E-9B37-2ABF32B576AC}"/>
              </a:ext>
            </a:extLst>
          </p:cNvPr>
          <p:cNvSpPr txBox="1">
            <a:spLocks/>
          </p:cNvSpPr>
          <p:nvPr/>
        </p:nvSpPr>
        <p:spPr>
          <a:xfrm>
            <a:off x="300041" y="1127126"/>
            <a:ext cx="5290861" cy="771341"/>
          </a:xfrm>
          <a:prstGeom prst="rect">
            <a:avLst/>
          </a:prstGeom>
          <a:solidFill>
            <a:schemeClr val="tx2">
              <a:lumMod val="20000"/>
              <a:lumOff val="80000"/>
            </a:schemeClr>
          </a:solidFill>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مكافأة</a:t>
            </a:r>
            <a:r>
              <a:rPr lang="ar-SA" u="sng" dirty="0">
                <a:latin typeface="Calibri Light" panose="020F0302020204030204" pitchFamily="34" charset="0"/>
                <a:ea typeface="Microsoft GothicNeo" panose="020B0503020000020004" pitchFamily="34" charset="-127"/>
                <a:cs typeface="Calibri Light" panose="020F0302020204030204" pitchFamily="34" charset="0"/>
              </a:rPr>
              <a:t> </a:t>
            </a: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نهاية الخدمة</a:t>
            </a:r>
            <a:r>
              <a:rPr lang="ar-AE"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 </a:t>
            </a: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في العقد </a:t>
            </a:r>
            <a:r>
              <a:rPr lang="ar-AE"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غير </a:t>
            </a: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مح</a:t>
            </a:r>
            <a:r>
              <a:rPr lang="ar-AE"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دد</a:t>
            </a: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 المدة</a:t>
            </a:r>
            <a:endParaRPr lang="en-US"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endParaRPr>
          </a:p>
          <a:p>
            <a:endParaRPr lang="en-US" dirty="0">
              <a:latin typeface="Consolas" panose="020B0609020204030204" pitchFamily="49" charset="0"/>
            </a:endParaRPr>
          </a:p>
        </p:txBody>
      </p:sp>
      <p:sp>
        <p:nvSpPr>
          <p:cNvPr id="17" name="Content Placeholder 8">
            <a:extLst>
              <a:ext uri="{FF2B5EF4-FFF2-40B4-BE49-F238E27FC236}">
                <a16:creationId xmlns:a16="http://schemas.microsoft.com/office/drawing/2014/main" id="{697E0B52-2E3F-479C-83EC-D0DDB7FB9D4F}"/>
              </a:ext>
            </a:extLst>
          </p:cNvPr>
          <p:cNvSpPr txBox="1">
            <a:spLocks/>
          </p:cNvSpPr>
          <p:nvPr/>
        </p:nvSpPr>
        <p:spPr>
          <a:xfrm>
            <a:off x="300041" y="2046285"/>
            <a:ext cx="5290861" cy="3684588"/>
          </a:xfrm>
          <a:prstGeom prst="rect">
            <a:avLst/>
          </a:prstGeom>
          <a:solidFill>
            <a:schemeClr val="accent5">
              <a:lumMod val="20000"/>
              <a:lumOff val="80000"/>
            </a:schemeClr>
          </a:solidFill>
        </p:spPr>
        <p:txBody>
          <a:bodyPr>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07000"/>
              </a:lnSpc>
              <a:spcBef>
                <a:spcPts val="0"/>
              </a:spcBef>
              <a:spcAft>
                <a:spcPts val="800"/>
              </a:spcAft>
            </a:pP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ذا ترك العامل الذي يرتبط بعقد غير محدد المدة عمله بمحض </a:t>
            </a: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ختياره بعد خدمة مستمرة لا تقل عن سنة ولا تجاوز ثلاث سنوات </a:t>
            </a: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ستحق ثلث مكافأة نهاية الخدمة</a:t>
            </a:r>
            <a:r>
              <a:rPr lang="ar-AE" sz="3600" dirty="0">
                <a:latin typeface="Dubai Light" panose="020B0303030403030204" pitchFamily="34" charset="-78"/>
                <a:ea typeface="Calibri" panose="020F0502020204030204" pitchFamily="34" charset="0"/>
                <a:cs typeface="Dubai Light" panose="020B0303030403030204" pitchFamily="34" charset="-78"/>
              </a:rPr>
              <a:t>.</a:t>
            </a:r>
          </a:p>
          <a:p>
            <a:pPr algn="just" rtl="1">
              <a:lnSpc>
                <a:spcPct val="107000"/>
              </a:lnSpc>
              <a:spcBef>
                <a:spcPts val="0"/>
              </a:spcBef>
              <a:spcAft>
                <a:spcPts val="800"/>
              </a:spcAft>
            </a:pP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ذا زاد</a:t>
            </a:r>
            <a:r>
              <a:rPr lang="ar-AE" sz="3600" dirty="0">
                <a:latin typeface="Dubai Light" panose="020B0303030403030204" pitchFamily="34" charset="-78"/>
                <a:ea typeface="Calibri" panose="020F0502020204030204" pitchFamily="34" charset="0"/>
                <a:cs typeface="Dubai Light" panose="020B0303030403030204" pitchFamily="34" charset="-78"/>
              </a:rPr>
              <a:t>ت</a:t>
            </a:r>
            <a:r>
              <a:rPr lang="ar-SA" sz="3600" dirty="0">
                <a:latin typeface="Dubai Light" panose="020B0303030403030204" pitchFamily="34" charset="-78"/>
                <a:ea typeface="Calibri" panose="020F0502020204030204" pitchFamily="34" charset="0"/>
                <a:cs typeface="Dubai Light" panose="020B0303030403030204" pitchFamily="34" charset="-78"/>
              </a:rPr>
              <a:t> مدة خدمته المستمرة على ثلاث سنوات ولم </a:t>
            </a:r>
            <a:r>
              <a:rPr lang="ar-AE" sz="3600" dirty="0">
                <a:latin typeface="Dubai Light" panose="020B0303030403030204" pitchFamily="34" charset="-78"/>
                <a:ea typeface="Calibri" panose="020F0502020204030204" pitchFamily="34" charset="0"/>
                <a:cs typeface="Dubai Light" panose="020B0303030403030204" pitchFamily="34" charset="-78"/>
              </a:rPr>
              <a:t>ت</a:t>
            </a:r>
            <a:r>
              <a:rPr lang="ar-SA" sz="3600" dirty="0">
                <a:latin typeface="Dubai Light" panose="020B0303030403030204" pitchFamily="34" charset="-78"/>
                <a:ea typeface="Calibri" panose="020F0502020204030204" pitchFamily="34" charset="0"/>
                <a:cs typeface="Dubai Light" panose="020B0303030403030204" pitchFamily="34" charset="-78"/>
              </a:rPr>
              <a:t>تجاوز خمس سنوات </a:t>
            </a: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ستحق ثلثي المكافأة</a:t>
            </a:r>
            <a:r>
              <a:rPr lang="ar-AE" sz="3600" dirty="0">
                <a:latin typeface="Dubai Light" panose="020B0303030403030204" pitchFamily="34" charset="-78"/>
                <a:ea typeface="Calibri" panose="020F0502020204030204" pitchFamily="34" charset="0"/>
                <a:cs typeface="Dubai Light" panose="020B0303030403030204" pitchFamily="34" charset="-78"/>
              </a:rPr>
              <a:t>.</a:t>
            </a:r>
          </a:p>
          <a:p>
            <a:pPr algn="just" rtl="1">
              <a:lnSpc>
                <a:spcPct val="107000"/>
              </a:lnSpc>
              <a:spcBef>
                <a:spcPts val="0"/>
              </a:spcBef>
              <a:spcAft>
                <a:spcPts val="800"/>
              </a:spcAft>
            </a:pP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ذا زادت مدة خدمته المستمرة على خمس سنوات </a:t>
            </a:r>
            <a:r>
              <a:rPr lang="ar-AE" sz="3600" dirty="0">
                <a:latin typeface="Dubai Light" panose="020B0303030403030204" pitchFamily="34" charset="-78"/>
                <a:ea typeface="Calibri" panose="020F0502020204030204" pitchFamily="34" charset="0"/>
                <a:cs typeface="Dubai Light" panose="020B0303030403030204" pitchFamily="34" charset="-78"/>
              </a:rPr>
              <a:t>إ</a:t>
            </a:r>
            <a:r>
              <a:rPr lang="ar-SA" sz="3600" dirty="0">
                <a:latin typeface="Dubai Light" panose="020B0303030403030204" pitchFamily="34" charset="-78"/>
                <a:ea typeface="Calibri" panose="020F0502020204030204" pitchFamily="34" charset="0"/>
                <a:cs typeface="Dubai Light" panose="020B0303030403030204" pitchFamily="34" charset="-78"/>
              </a:rPr>
              <a:t>ستحق المكافأة الكاملة  </a:t>
            </a:r>
            <a:r>
              <a:rPr lang="ar-AE" sz="3600" dirty="0">
                <a:latin typeface="Dubai Light" panose="020B0303030403030204" pitchFamily="34" charset="-78"/>
                <a:ea typeface="Calibri" panose="020F0502020204030204" pitchFamily="34" charset="0"/>
                <a:cs typeface="Dubai Light" panose="020B0303030403030204" pitchFamily="34" charset="-78"/>
              </a:rPr>
              <a:t>(المادة 137)</a:t>
            </a:r>
            <a:endParaRPr lang="en-US" sz="3600" dirty="0">
              <a:latin typeface="Dubai Light" panose="020B0303030403030204" pitchFamily="34" charset="-78"/>
              <a:ea typeface="Calibri" panose="020F0502020204030204" pitchFamily="34" charset="0"/>
              <a:cs typeface="Dubai Light" panose="020B0303030403030204" pitchFamily="34" charset="-78"/>
            </a:endParaRPr>
          </a:p>
          <a:p>
            <a:pPr marL="0" indent="0" algn="r" rtl="1">
              <a:buFont typeface="Arial" panose="020B0604020202020204" pitchFamily="34" charset="0"/>
              <a:buNone/>
            </a:pPr>
            <a:endParaRPr lang="en-US" dirty="0"/>
          </a:p>
        </p:txBody>
      </p:sp>
      <p:sp>
        <p:nvSpPr>
          <p:cNvPr id="18" name="Content Placeholder 10">
            <a:extLst>
              <a:ext uri="{FF2B5EF4-FFF2-40B4-BE49-F238E27FC236}">
                <a16:creationId xmlns:a16="http://schemas.microsoft.com/office/drawing/2014/main" id="{A51FFFCC-5A3F-4806-B45C-D0028355D579}"/>
              </a:ext>
            </a:extLst>
          </p:cNvPr>
          <p:cNvSpPr txBox="1">
            <a:spLocks/>
          </p:cNvSpPr>
          <p:nvPr/>
        </p:nvSpPr>
        <p:spPr>
          <a:xfrm>
            <a:off x="5988327" y="2046285"/>
            <a:ext cx="5472153" cy="3684588"/>
          </a:xfrm>
          <a:prstGeom prst="rect">
            <a:avLst/>
          </a:prstGeom>
          <a:solidFill>
            <a:schemeClr val="accent5">
              <a:lumMod val="20000"/>
              <a:lumOff val="80000"/>
            </a:schemeClr>
          </a:solid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Font typeface="Arial" panose="020B0604020202020204" pitchFamily="34" charset="0"/>
              <a:buNone/>
            </a:pPr>
            <a:r>
              <a:rPr lang="ar-AE" sz="2300" dirty="0">
                <a:latin typeface="Dubai Light" panose="020B0303030403030204" pitchFamily="34" charset="-78"/>
                <a:cs typeface="Dubai Light" panose="020B0303030403030204" pitchFamily="34" charset="-78"/>
              </a:rPr>
              <a:t>إ</a:t>
            </a:r>
            <a:r>
              <a:rPr lang="ar-SA" sz="2300" dirty="0">
                <a:latin typeface="Dubai Light" panose="020B0303030403030204" pitchFamily="34" charset="-78"/>
                <a:cs typeface="Dubai Light" panose="020B0303030403030204" pitchFamily="34" charset="-78"/>
              </a:rPr>
              <a:t>ذا ترك العامل الذي يرتبط بعقد محدد المدة عمله بمحض </a:t>
            </a:r>
            <a:r>
              <a:rPr lang="ar-AE" sz="2300" dirty="0">
                <a:latin typeface="Dubai Light" panose="020B0303030403030204" pitchFamily="34" charset="-78"/>
                <a:cs typeface="Dubai Light" panose="020B0303030403030204" pitchFamily="34" charset="-78"/>
              </a:rPr>
              <a:t>إ</a:t>
            </a:r>
            <a:r>
              <a:rPr lang="ar-SA" sz="2300" dirty="0">
                <a:latin typeface="Dubai Light" panose="020B0303030403030204" pitchFamily="34" charset="-78"/>
                <a:cs typeface="Dubai Light" panose="020B0303030403030204" pitchFamily="34" charset="-78"/>
              </a:rPr>
              <a:t>ختياره قبل نهاية مدة العقد ف</a:t>
            </a:r>
            <a:r>
              <a:rPr lang="ar-AE" sz="2300" dirty="0">
                <a:latin typeface="Dubai Light" panose="020B0303030403030204" pitchFamily="34" charset="-78"/>
                <a:cs typeface="Dubai Light" panose="020B0303030403030204" pitchFamily="34" charset="-78"/>
              </a:rPr>
              <a:t>إ</a:t>
            </a:r>
            <a:r>
              <a:rPr lang="ar-SA" sz="2300" dirty="0">
                <a:latin typeface="Dubai Light" panose="020B0303030403030204" pitchFamily="34" charset="-78"/>
                <a:cs typeface="Dubai Light" panose="020B0303030403030204" pitchFamily="34" charset="-78"/>
              </a:rPr>
              <a:t>نه لا يستحق المكافأة المقررة لنهاية الخدمة ما لم تكن مدة خدمته المستمرة قد جاوزت خمس سنوات</a:t>
            </a:r>
            <a:r>
              <a:rPr lang="ar-AE" sz="2300" dirty="0">
                <a:latin typeface="Dubai Light" panose="020B0303030403030204" pitchFamily="34" charset="-78"/>
                <a:cs typeface="Dubai Light" panose="020B0303030403030204" pitchFamily="34" charset="-78"/>
              </a:rPr>
              <a:t> (المادة</a:t>
            </a:r>
            <a:r>
              <a:rPr lang="ar-SA" sz="2300" dirty="0">
                <a:latin typeface="Dubai Light" panose="020B0303030403030204" pitchFamily="34" charset="-78"/>
                <a:cs typeface="Dubai Light" panose="020B0303030403030204" pitchFamily="34" charset="-78"/>
              </a:rPr>
              <a:t> 138</a:t>
            </a:r>
            <a:r>
              <a:rPr lang="ar-AE" sz="2300" dirty="0">
                <a:latin typeface="Dubai Light" panose="020B0303030403030204" pitchFamily="34" charset="-78"/>
                <a:cs typeface="Dubai Light" panose="020B0303030403030204" pitchFamily="34" charset="-78"/>
              </a:rPr>
              <a:t>)</a:t>
            </a:r>
            <a:endParaRPr lang="en-US" sz="2300" dirty="0">
              <a:latin typeface="Dubai Light" panose="020B0303030403030204" pitchFamily="34" charset="-78"/>
              <a:cs typeface="Dubai Light" panose="020B0303030403030204" pitchFamily="34" charset="-78"/>
            </a:endParaRPr>
          </a:p>
          <a:p>
            <a:pPr marL="0" indent="0" algn="r" rtl="1">
              <a:buFont typeface="Arial" panose="020B0604020202020204" pitchFamily="34" charset="0"/>
              <a:buNone/>
            </a:pPr>
            <a:endParaRPr lang="en-US" dirty="0"/>
          </a:p>
        </p:txBody>
      </p:sp>
      <p:sp>
        <p:nvSpPr>
          <p:cNvPr id="19" name="Text Placeholder 9">
            <a:extLst>
              <a:ext uri="{FF2B5EF4-FFF2-40B4-BE49-F238E27FC236}">
                <a16:creationId xmlns:a16="http://schemas.microsoft.com/office/drawing/2014/main" id="{B0BCE6D9-02AE-4B49-B96B-A31870054F3D}"/>
              </a:ext>
            </a:extLst>
          </p:cNvPr>
          <p:cNvSpPr txBox="1">
            <a:spLocks/>
          </p:cNvSpPr>
          <p:nvPr/>
        </p:nvSpPr>
        <p:spPr>
          <a:xfrm>
            <a:off x="5988327" y="1127128"/>
            <a:ext cx="5472153" cy="771342"/>
          </a:xfrm>
          <a:prstGeom prst="rect">
            <a:avLst/>
          </a:prstGeom>
          <a:solidFill>
            <a:schemeClr val="tx2">
              <a:lumMod val="20000"/>
              <a:lumOff val="80000"/>
            </a:schemeClr>
          </a:solidFill>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rPr>
              <a:t>مكافأة نهاية الخدمة في العقد محدد المدة</a:t>
            </a:r>
            <a:endParaRPr lang="en-US" u="sng" dirty="0">
              <a:solidFill>
                <a:srgbClr val="7030A0"/>
              </a:solidFill>
              <a:latin typeface="Calibri Light" panose="020F0302020204030204" pitchFamily="34" charset="0"/>
              <a:ea typeface="Microsoft GothicNeo" panose="020B0503020000020004" pitchFamily="34" charset="-127"/>
              <a:cs typeface="Calibri Light" panose="020F0302020204030204" pitchFamily="34" charset="0"/>
            </a:endParaRPr>
          </a:p>
          <a:p>
            <a:pPr algn="r" rtl="1"/>
            <a:endParaRPr lang="en-US" dirty="0">
              <a:solidFill>
                <a:schemeClr val="bg1"/>
              </a:solidFill>
            </a:endParaRPr>
          </a:p>
        </p:txBody>
      </p:sp>
      <p:sp>
        <p:nvSpPr>
          <p:cNvPr id="11" name="TextBox 10">
            <a:extLst>
              <a:ext uri="{FF2B5EF4-FFF2-40B4-BE49-F238E27FC236}">
                <a16:creationId xmlns:a16="http://schemas.microsoft.com/office/drawing/2014/main" id="{0DB4AF63-269C-48E0-9BE9-729E78B6ECC3}"/>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2" name="Rectangle 11">
            <a:extLst>
              <a:ext uri="{FF2B5EF4-FFF2-40B4-BE49-F238E27FC236}">
                <a16:creationId xmlns:a16="http://schemas.microsoft.com/office/drawing/2014/main" id="{1232E8C5-27E6-4457-8060-6EEC3DF300BD}"/>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3" name="Rectangle 12">
            <a:extLst>
              <a:ext uri="{FF2B5EF4-FFF2-40B4-BE49-F238E27FC236}">
                <a16:creationId xmlns:a16="http://schemas.microsoft.com/office/drawing/2014/main" id="{467A8F33-A756-4B12-B65C-C9FB3538FF55}"/>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70953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s of Professional Employer Organizations (PEOs)">
            <a:extLst>
              <a:ext uri="{FF2B5EF4-FFF2-40B4-BE49-F238E27FC236}">
                <a16:creationId xmlns:a16="http://schemas.microsoft.com/office/drawing/2014/main" id="{43FB7203-FC7B-47FA-BBFD-D0C1416AD8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0" r="16624" b="2"/>
          <a:stretch/>
        </p:blipFill>
        <p:spPr bwMode="auto">
          <a:xfrm>
            <a:off x="9376984" y="2027732"/>
            <a:ext cx="2402815" cy="261528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5F6ACCC-A8A2-4F96-940B-405F3DAAC1F8}"/>
              </a:ext>
            </a:extLst>
          </p:cNvPr>
          <p:cNvGrpSpPr/>
          <p:nvPr/>
        </p:nvGrpSpPr>
        <p:grpSpPr>
          <a:xfrm>
            <a:off x="0" y="-18570"/>
            <a:ext cx="12192000" cy="663574"/>
            <a:chOff x="109268" y="93710"/>
            <a:chExt cx="11946744" cy="663574"/>
          </a:xfrm>
        </p:grpSpPr>
        <p:sp>
          <p:nvSpPr>
            <p:cNvPr id="8" name="Rectangle 7">
              <a:extLst>
                <a:ext uri="{FF2B5EF4-FFF2-40B4-BE49-F238E27FC236}">
                  <a16:creationId xmlns:a16="http://schemas.microsoft.com/office/drawing/2014/main" id="{4C5C6218-B486-4F17-AF15-EB77A96115A8}"/>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9" name="image1.png">
              <a:extLst>
                <a:ext uri="{FF2B5EF4-FFF2-40B4-BE49-F238E27FC236}">
                  <a16:creationId xmlns:a16="http://schemas.microsoft.com/office/drawing/2014/main" id="{E865B7AA-B720-4F06-80C9-B48FD0DBE67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0" name="Rectangle 9">
              <a:extLst>
                <a:ext uri="{FF2B5EF4-FFF2-40B4-BE49-F238E27FC236}">
                  <a16:creationId xmlns:a16="http://schemas.microsoft.com/office/drawing/2014/main" id="{F88D7079-97CF-464D-A5EF-68BBBD2EC36A}"/>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1" name="Rectangle 10">
            <a:extLst>
              <a:ext uri="{FF2B5EF4-FFF2-40B4-BE49-F238E27FC236}">
                <a16:creationId xmlns:a16="http://schemas.microsoft.com/office/drawing/2014/main" id="{2D6D6705-B5DA-4110-ACD7-42041EB87BEB}"/>
              </a:ext>
            </a:extLst>
          </p:cNvPr>
          <p:cNvSpPr>
            <a:spLocks noChangeArrowheads="1"/>
          </p:cNvSpPr>
          <p:nvPr/>
        </p:nvSpPr>
        <p:spPr bwMode="auto">
          <a:xfrm flipV="1">
            <a:off x="109268" y="6553667"/>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TextBox 11">
            <a:extLst>
              <a:ext uri="{FF2B5EF4-FFF2-40B4-BE49-F238E27FC236}">
                <a16:creationId xmlns:a16="http://schemas.microsoft.com/office/drawing/2014/main" id="{A05F06F3-7EB1-41B9-9865-A53E230C13BA}"/>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6">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3" name="Rectangle 12">
            <a:extLst>
              <a:ext uri="{FF2B5EF4-FFF2-40B4-BE49-F238E27FC236}">
                <a16:creationId xmlns:a16="http://schemas.microsoft.com/office/drawing/2014/main" id="{FD41681A-5B0F-4D46-BF5C-31E6D4CDEA54}"/>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5" name="Title 4">
            <a:extLst>
              <a:ext uri="{FF2B5EF4-FFF2-40B4-BE49-F238E27FC236}">
                <a16:creationId xmlns:a16="http://schemas.microsoft.com/office/drawing/2014/main" id="{835492F1-DD41-417A-AD00-3C0D77846785}"/>
              </a:ext>
            </a:extLst>
          </p:cNvPr>
          <p:cNvSpPr>
            <a:spLocks noGrp="1"/>
          </p:cNvSpPr>
          <p:nvPr>
            <p:ph type="title"/>
          </p:nvPr>
        </p:nvSpPr>
        <p:spPr>
          <a:xfrm>
            <a:off x="300042" y="846705"/>
            <a:ext cx="8783070" cy="757351"/>
          </a:xfrm>
          <a:solidFill>
            <a:schemeClr val="bg2"/>
          </a:solidFill>
        </p:spPr>
        <p:txBody>
          <a:bodyPr>
            <a:noAutofit/>
          </a:bodyPr>
          <a:lstStyle/>
          <a:p>
            <a:pPr algn="ctr"/>
            <a:r>
              <a:rPr lang="ar-AE" sz="6000" i="0" u="sng" dirty="0">
                <a:solidFill>
                  <a:schemeClr val="accent6">
                    <a:lumMod val="50000"/>
                  </a:schemeClr>
                </a:solidFill>
                <a:latin typeface="Microsoft Uighur" panose="02000000000000000000" pitchFamily="2" charset="-78"/>
                <a:cs typeface="Microsoft Uighur" panose="02000000000000000000" pitchFamily="2" charset="-78"/>
              </a:rPr>
              <a:t>الفصـل التعسفي</a:t>
            </a:r>
            <a:endParaRPr lang="en-US" sz="6000" i="0" dirty="0">
              <a:solidFill>
                <a:schemeClr val="accent6">
                  <a:lumMod val="50000"/>
                </a:schemeClr>
              </a:solidFill>
              <a:latin typeface="Microsoft Uighur" panose="02000000000000000000" pitchFamily="2" charset="-78"/>
              <a:cs typeface="Microsoft Uighur" panose="02000000000000000000" pitchFamily="2" charset="-78"/>
            </a:endParaRPr>
          </a:p>
        </p:txBody>
      </p:sp>
      <p:sp>
        <p:nvSpPr>
          <p:cNvPr id="16" name="Content Placeholder 2">
            <a:extLst>
              <a:ext uri="{FF2B5EF4-FFF2-40B4-BE49-F238E27FC236}">
                <a16:creationId xmlns:a16="http://schemas.microsoft.com/office/drawing/2014/main" id="{99F2EE26-5E3F-4C66-AEE4-4E6E0DBDC171}"/>
              </a:ext>
            </a:extLst>
          </p:cNvPr>
          <p:cNvSpPr>
            <a:spLocks noGrp="1"/>
          </p:cNvSpPr>
          <p:nvPr>
            <p:ph idx="1"/>
          </p:nvPr>
        </p:nvSpPr>
        <p:spPr>
          <a:xfrm>
            <a:off x="221942" y="1933303"/>
            <a:ext cx="9057388" cy="3584207"/>
          </a:xfrm>
          <a:solidFill>
            <a:schemeClr val="accent1">
              <a:lumMod val="20000"/>
              <a:lumOff val="80000"/>
            </a:schemeClr>
          </a:solidFill>
        </p:spPr>
        <p:txBody>
          <a:bodyPr>
            <a:normAutofit fontScale="62500" lnSpcReduction="20000"/>
          </a:bodyPr>
          <a:lstStyle/>
          <a:p>
            <a:pPr marL="0" indent="0" algn="just" rtl="1">
              <a:buNone/>
            </a:pPr>
            <a:endParaRPr lang="ar-AE" sz="2900" u="sng"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endParaRPr>
          </a:p>
          <a:p>
            <a:pPr marL="0" indent="0" algn="just" rtl="1">
              <a:buNone/>
            </a:pPr>
            <a:r>
              <a:rPr lang="ar-AE" sz="2900" u="sng"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متى يعتبر فصل العامل تعسفياً:</a:t>
            </a:r>
          </a:p>
          <a:p>
            <a:pPr marL="0" indent="0" algn="just" rtl="1">
              <a:buNone/>
            </a:pPr>
            <a:endParaRPr lang="ar-AE" sz="2400" dirty="0">
              <a:solidFill>
                <a:schemeClr val="accent3">
                  <a:lumMod val="50000"/>
                </a:schemeClr>
              </a:solidFill>
              <a:latin typeface="Dubai Light" panose="020B0303030403030204" pitchFamily="34" charset="-78"/>
              <a:ea typeface="DengXian" panose="02010600030101010101" pitchFamily="2" charset="-122"/>
              <a:cs typeface="Dubai Light" panose="020B0303030403030204" pitchFamily="34" charset="-78"/>
            </a:endParaRPr>
          </a:p>
          <a:p>
            <a:pPr algn="just" rtl="1"/>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يعتبر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نهاء خدمة العامل من قبل صاحب العمل تعسفيا</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 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ذا كان سبب ال</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نهاء لا يمت للعمل بصلة</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 وبوجه خاص يعتبر ال</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نهاء تعسفيا</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 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ذا كان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نهاء خدمة العامل بسبب تقدمه بشكوى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لى الجهات المختصة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أ</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و </a:t>
            </a:r>
            <a:r>
              <a:rPr lang="ar-AE" sz="2400" dirty="0">
                <a:solidFill>
                  <a:schemeClr val="accent3">
                    <a:lumMod val="50000"/>
                  </a:schemeClr>
                </a:solidFill>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قامة دعوى على صاحب العمل ثبت صحتها.</a:t>
            </a:r>
            <a:endPar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endParaRPr>
          </a:p>
          <a:p>
            <a:pPr marL="0" indent="0" algn="just" rtl="1">
              <a:buNone/>
            </a:pPr>
            <a:endPar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endParaRPr>
          </a:p>
          <a:p>
            <a:pPr algn="just" rtl="1"/>
            <a:r>
              <a:rPr lang="ar-AE" sz="2400" dirty="0">
                <a:solidFill>
                  <a:schemeClr val="accent3">
                    <a:lumMod val="50000"/>
                  </a:schemeClr>
                </a:solidFill>
                <a:latin typeface="Dubai Light" panose="020B0303030403030204" pitchFamily="34" charset="-78"/>
                <a:ea typeface="DengXian" panose="02010600030101010101" pitchFamily="2" charset="-122"/>
                <a:cs typeface="Dubai Light" panose="020B0303030403030204" pitchFamily="34" charset="-78"/>
              </a:rPr>
              <a:t>إ</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ذا فصل العامل فصلا تعسفيا</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 فللمحكمة المختصة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أ</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ن تحكم على صاحب العمل بدفع تعويض للعامل وتقدر المحكمة هذا التعويض بمراعاة نوع العمل ومقدار الضرر الذي لحق بالعامل ومدة خدمته بعد تحقيق ظروف العمل ويشترط في جميع الاحوال الا يزيد مبلغ التعويض على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أ</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جر العامل لمدة ثلاثة اشهر تحسب على </a:t>
            </a:r>
            <a:r>
              <a:rPr lang="ar-AE"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أ</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ساس اخر </a:t>
            </a:r>
            <a:r>
              <a:rPr lang="ar-AE" sz="2400" dirty="0">
                <a:solidFill>
                  <a:schemeClr val="accent3">
                    <a:lumMod val="50000"/>
                  </a:schemeClr>
                </a:solidFill>
                <a:latin typeface="Dubai Light" panose="020B0303030403030204" pitchFamily="34" charset="-78"/>
                <a:ea typeface="DengXian" panose="02010600030101010101" pitchFamily="2" charset="-122"/>
                <a:cs typeface="Dubai Light" panose="020B0303030403030204" pitchFamily="34" charset="-78"/>
              </a:rPr>
              <a:t>أ</a:t>
            </a:r>
            <a:r>
              <a:rPr lang="ar-JO" sz="2400" dirty="0">
                <a:solidFill>
                  <a:schemeClr val="accent3">
                    <a:lumMod val="50000"/>
                  </a:schemeClr>
                </a:solidFill>
                <a:effectLst/>
                <a:latin typeface="Dubai Light" panose="020B0303030403030204" pitchFamily="34" charset="-78"/>
                <a:ea typeface="DengXian" panose="02010600030101010101" pitchFamily="2" charset="-122"/>
                <a:cs typeface="Dubai Light" panose="020B0303030403030204" pitchFamily="34" charset="-78"/>
              </a:rPr>
              <a:t>جر كان يستحقه.</a:t>
            </a:r>
            <a:endParaRPr lang="ar-AE" sz="2400" dirty="0">
              <a:solidFill>
                <a:schemeClr val="accent3">
                  <a:lumMod val="50000"/>
                </a:schemeClr>
              </a:solidFill>
              <a:latin typeface="Dubai Light" panose="020B0303030403030204" pitchFamily="34" charset="-78"/>
              <a:ea typeface="DengXian" panose="02010600030101010101" pitchFamily="2" charset="-122"/>
              <a:cs typeface="Dubai Light" panose="020B0303030403030204" pitchFamily="34" charset="-78"/>
            </a:endParaRPr>
          </a:p>
          <a:p>
            <a:pPr marL="0" indent="0" algn="just" rtl="1">
              <a:buNone/>
            </a:pPr>
            <a:endParaRPr lang="ar-AE" sz="1800" dirty="0">
              <a:effectLst/>
              <a:latin typeface="Browallia New" panose="020B0502040204020203" pitchFamily="34" charset="-34"/>
              <a:ea typeface="Times New Roman" panose="02020603050405020304" pitchFamily="18" charset="0"/>
              <a:cs typeface="Dubai" panose="020B0503030403030204" pitchFamily="34" charset="-78"/>
            </a:endParaRPr>
          </a:p>
          <a:p>
            <a:pPr marL="0" indent="0" algn="just" rtl="1">
              <a:buNone/>
            </a:pPr>
            <a:r>
              <a:rPr lang="ar-JO" sz="1800" dirty="0">
                <a:effectLst/>
                <a:latin typeface="Browallia New" panose="020B0502040204020203" pitchFamily="34" charset="-34"/>
                <a:ea typeface="Times New Roman" panose="02020603050405020304" pitchFamily="18" charset="0"/>
                <a:cs typeface="Dubai" panose="020B0503030403030204" pitchFamily="34" charset="-78"/>
              </a:rPr>
              <a:t> </a:t>
            </a:r>
            <a:endParaRPr lang="en-US" sz="1800" dirty="0">
              <a:effectLst/>
              <a:latin typeface="Browallia New" panose="020B0502040204020203" pitchFamily="34" charset="-34"/>
              <a:ea typeface="Times New Roman" panose="02020603050405020304" pitchFamily="18" charset="0"/>
              <a:cs typeface="Browallia New" panose="020B0502040204020203" pitchFamily="34" charset="-34"/>
            </a:endParaRPr>
          </a:p>
          <a:p>
            <a:pPr marL="0" indent="0" algn="just" rtl="1">
              <a:buNone/>
            </a:pPr>
            <a:r>
              <a:rPr lang="ar-JO" sz="1800" dirty="0">
                <a:effectLst/>
                <a:latin typeface="Browallia New" panose="020B0502040204020203" pitchFamily="34" charset="-34"/>
                <a:ea typeface="Times New Roman" panose="02020603050405020304" pitchFamily="18" charset="0"/>
              </a:rPr>
              <a:t>  </a:t>
            </a:r>
            <a:endParaRPr lang="en-US" sz="1800" dirty="0">
              <a:effectLst/>
              <a:latin typeface="Browallia New" panose="020B0502040204020203" pitchFamily="34" charset="-34"/>
              <a:ea typeface="Times New Roman" panose="02020603050405020304" pitchFamily="18" charset="0"/>
              <a:cs typeface="Browallia New" panose="020B0502040204020203" pitchFamily="34" charset="-34"/>
            </a:endParaRPr>
          </a:p>
        </p:txBody>
      </p:sp>
    </p:spTree>
    <p:extLst>
      <p:ext uri="{BB962C8B-B14F-4D97-AF65-F5344CB8AC3E}">
        <p14:creationId xmlns:p14="http://schemas.microsoft.com/office/powerpoint/2010/main" val="415532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709A-7ABA-489F-9F84-E99C82BACC35}"/>
              </a:ext>
            </a:extLst>
          </p:cNvPr>
          <p:cNvSpPr>
            <a:spLocks noGrp="1"/>
          </p:cNvSpPr>
          <p:nvPr>
            <p:ph type="title"/>
          </p:nvPr>
        </p:nvSpPr>
        <p:spPr>
          <a:xfrm>
            <a:off x="640080" y="4764843"/>
            <a:ext cx="3390692" cy="1412119"/>
          </a:xfrm>
        </p:spPr>
        <p:txBody>
          <a:bodyPr vert="horz" lIns="91440" tIns="45720" rIns="91440" bIns="45720" rtlCol="0">
            <a:normAutofit/>
          </a:bodyPr>
          <a:lstStyle/>
          <a:p>
            <a:pPr algn="ctr"/>
            <a:r>
              <a:rPr lang="en-US" sz="2800" b="1" dirty="0">
                <a:latin typeface="Abadi" panose="020B0604020104020204" pitchFamily="34" charset="0"/>
              </a:rPr>
              <a:t>Thank you </a:t>
            </a:r>
          </a:p>
        </p:txBody>
      </p:sp>
      <p:pic>
        <p:nvPicPr>
          <p:cNvPr id="8194" name="Picture 2" descr="Reflections on Our Corporate Planning Summit - Peak Support">
            <a:extLst>
              <a:ext uri="{FF2B5EF4-FFF2-40B4-BE49-F238E27FC236}">
                <a16:creationId xmlns:a16="http://schemas.microsoft.com/office/drawing/2014/main" id="{FBD3E6E0-5BDB-4FA2-B69C-3AFF1F5A3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38" b="22493"/>
          <a:stretch/>
        </p:blipFill>
        <p:spPr bwMode="auto">
          <a:xfrm>
            <a:off x="-3028" y="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7D92691-5738-47D7-BF87-17D6007BB013}"/>
              </a:ext>
            </a:extLst>
          </p:cNvPr>
          <p:cNvSpPr>
            <a:spLocks noGrp="1"/>
          </p:cNvSpPr>
          <p:nvPr>
            <p:ph idx="1"/>
          </p:nvPr>
        </p:nvSpPr>
        <p:spPr>
          <a:xfrm>
            <a:off x="4654294" y="4777739"/>
            <a:ext cx="6897626" cy="1399223"/>
          </a:xfrm>
        </p:spPr>
        <p:txBody>
          <a:bodyPr anchor="ctr">
            <a:normAutofit/>
          </a:bodyPr>
          <a:lstStyle/>
          <a:p>
            <a:pPr marL="0" indent="0" algn="ctr">
              <a:buNone/>
            </a:pPr>
            <a:r>
              <a:rPr lang="en-US" b="1" dirty="0">
                <a:latin typeface="Abadi" panose="020B0604020104020204" pitchFamily="34" charset="0"/>
              </a:rPr>
              <a:t>Q&amp;A TIME (ENGLISH)</a:t>
            </a:r>
          </a:p>
        </p:txBody>
      </p:sp>
      <p:sp>
        <p:nvSpPr>
          <p:cNvPr id="14" name="Rectangle 13">
            <a:extLst>
              <a:ext uri="{FF2B5EF4-FFF2-40B4-BE49-F238E27FC236}">
                <a16:creationId xmlns:a16="http://schemas.microsoft.com/office/drawing/2014/main" id="{6B8D4957-7B5F-4FE4-B01B-0414A8D2AAE9}"/>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29977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1A2D2-9BB2-4912-954E-D220703AFA2E}"/>
              </a:ext>
            </a:extLst>
          </p:cNvPr>
          <p:cNvPicPr>
            <a:picLocks noChangeAspect="1"/>
          </p:cNvPicPr>
          <p:nvPr/>
        </p:nvPicPr>
        <p:blipFill>
          <a:blip r:embed="rId3"/>
          <a:stretch>
            <a:fillRect/>
          </a:stretch>
        </p:blipFill>
        <p:spPr>
          <a:xfrm>
            <a:off x="477155" y="785982"/>
            <a:ext cx="11237689" cy="5001398"/>
          </a:xfrm>
          <a:prstGeom prst="rect">
            <a:avLst/>
          </a:prstGeom>
        </p:spPr>
      </p:pic>
      <p:pic>
        <p:nvPicPr>
          <p:cNvPr id="12" name="Picture 11">
            <a:extLst>
              <a:ext uri="{FF2B5EF4-FFF2-40B4-BE49-F238E27FC236}">
                <a16:creationId xmlns:a16="http://schemas.microsoft.com/office/drawing/2014/main" id="{2C3841F1-F351-4BD4-8682-E782CD37F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714" y="5912623"/>
            <a:ext cx="415739" cy="415739"/>
          </a:xfrm>
          <a:prstGeom prst="rect">
            <a:avLst/>
          </a:prstGeom>
        </p:spPr>
      </p:pic>
      <p:sp>
        <p:nvSpPr>
          <p:cNvPr id="15" name="TextBox 14">
            <a:extLst>
              <a:ext uri="{FF2B5EF4-FFF2-40B4-BE49-F238E27FC236}">
                <a16:creationId xmlns:a16="http://schemas.microsoft.com/office/drawing/2014/main" id="{CB7A255C-3458-4B77-A465-579682B3073B}"/>
              </a:ext>
            </a:extLst>
          </p:cNvPr>
          <p:cNvSpPr txBox="1"/>
          <p:nvPr/>
        </p:nvSpPr>
        <p:spPr>
          <a:xfrm>
            <a:off x="3682453" y="5973733"/>
            <a:ext cx="140455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 Legal</a:t>
            </a:r>
          </a:p>
        </p:txBody>
      </p:sp>
      <p:pic>
        <p:nvPicPr>
          <p:cNvPr id="2050" name="Picture 2" descr="Image result for twitter icon">
            <a:extLst>
              <a:ext uri="{FF2B5EF4-FFF2-40B4-BE49-F238E27FC236}">
                <a16:creationId xmlns:a16="http://schemas.microsoft.com/office/drawing/2014/main" id="{CA26F1BC-8F39-4B8C-A11E-6DD5CEF5B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874" y="5927221"/>
            <a:ext cx="415739" cy="3700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1067BA8-D79C-4947-9858-41A4AAA83960}"/>
              </a:ext>
            </a:extLst>
          </p:cNvPr>
          <p:cNvSpPr txBox="1"/>
          <p:nvPr/>
        </p:nvSpPr>
        <p:spPr>
          <a:xfrm>
            <a:off x="5710613" y="6002635"/>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DDC8B4A-2659-4137-8F17-0E1DE3656525}"/>
              </a:ext>
            </a:extLst>
          </p:cNvPr>
          <p:cNvPicPr>
            <a:picLocks noChangeAspect="1"/>
          </p:cNvPicPr>
          <p:nvPr/>
        </p:nvPicPr>
        <p:blipFill rotWithShape="1">
          <a:blip r:embed="rId6">
            <a:extLst>
              <a:ext uri="{28A0092B-C50C-407E-A947-70E740481C1C}">
                <a14:useLocalDpi xmlns:a14="http://schemas.microsoft.com/office/drawing/2010/main" val="0"/>
              </a:ext>
            </a:extLst>
          </a:blip>
          <a:srcRect b="10704"/>
          <a:stretch/>
        </p:blipFill>
        <p:spPr>
          <a:xfrm>
            <a:off x="6815233" y="5883709"/>
            <a:ext cx="681135" cy="415740"/>
          </a:xfrm>
          <a:prstGeom prst="rect">
            <a:avLst/>
          </a:prstGeom>
        </p:spPr>
      </p:pic>
      <p:sp>
        <p:nvSpPr>
          <p:cNvPr id="21" name="TextBox 20">
            <a:extLst>
              <a:ext uri="{FF2B5EF4-FFF2-40B4-BE49-F238E27FC236}">
                <a16:creationId xmlns:a16="http://schemas.microsoft.com/office/drawing/2014/main" id="{404843D7-3235-436D-B57E-0C78CEC2F7C3}"/>
              </a:ext>
            </a:extLst>
          </p:cNvPr>
          <p:cNvSpPr txBox="1"/>
          <p:nvPr/>
        </p:nvSpPr>
        <p:spPr>
          <a:xfrm>
            <a:off x="7496368" y="5984811"/>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2054" name="Picture 6" descr="Image result for youtube' icon">
            <a:extLst>
              <a:ext uri="{FF2B5EF4-FFF2-40B4-BE49-F238E27FC236}">
                <a16:creationId xmlns:a16="http://schemas.microsoft.com/office/drawing/2014/main" id="{F6BDDDD9-0074-4790-86F1-8C44C6F097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822" b="13182"/>
          <a:stretch/>
        </p:blipFill>
        <p:spPr bwMode="auto">
          <a:xfrm>
            <a:off x="8793944" y="5912623"/>
            <a:ext cx="413008" cy="3670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EFDE86D-FF62-4152-A276-5DAB0A39324F}"/>
              </a:ext>
            </a:extLst>
          </p:cNvPr>
          <p:cNvSpPr txBox="1"/>
          <p:nvPr/>
        </p:nvSpPr>
        <p:spPr>
          <a:xfrm>
            <a:off x="9273069" y="5961352"/>
            <a:ext cx="98777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a:t>
            </a:r>
          </a:p>
        </p:txBody>
      </p:sp>
      <p:sp>
        <p:nvSpPr>
          <p:cNvPr id="26" name="TextBox 25">
            <a:extLst>
              <a:ext uri="{FF2B5EF4-FFF2-40B4-BE49-F238E27FC236}">
                <a16:creationId xmlns:a16="http://schemas.microsoft.com/office/drawing/2014/main" id="{AF733864-E6C6-4040-A6A0-901E8AB9366F}"/>
              </a:ext>
            </a:extLst>
          </p:cNvPr>
          <p:cNvSpPr txBox="1"/>
          <p:nvPr/>
        </p:nvSpPr>
        <p:spPr>
          <a:xfrm>
            <a:off x="1758629" y="5948792"/>
            <a:ext cx="1117614"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Follow us :</a:t>
            </a:r>
          </a:p>
        </p:txBody>
      </p:sp>
      <p:sp>
        <p:nvSpPr>
          <p:cNvPr id="3" name="TextBox 2">
            <a:extLst>
              <a:ext uri="{FF2B5EF4-FFF2-40B4-BE49-F238E27FC236}">
                <a16:creationId xmlns:a16="http://schemas.microsoft.com/office/drawing/2014/main" id="{1B74A6A8-7C84-41EE-BC90-DF000703F3BA}"/>
              </a:ext>
            </a:extLst>
          </p:cNvPr>
          <p:cNvSpPr txBox="1"/>
          <p:nvPr/>
        </p:nvSpPr>
        <p:spPr>
          <a:xfrm>
            <a:off x="4757833" y="1171473"/>
            <a:ext cx="41148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p:txBody>
      </p:sp>
      <p:sp>
        <p:nvSpPr>
          <p:cNvPr id="24" name="Rectangle 23">
            <a:extLst>
              <a:ext uri="{FF2B5EF4-FFF2-40B4-BE49-F238E27FC236}">
                <a16:creationId xmlns:a16="http://schemas.microsoft.com/office/drawing/2014/main" id="{9C68D5F7-1DA4-45F6-94C6-68CCBF79BA4A}"/>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3" name="TextBox 22">
            <a:extLst>
              <a:ext uri="{FF2B5EF4-FFF2-40B4-BE49-F238E27FC236}">
                <a16:creationId xmlns:a16="http://schemas.microsoft.com/office/drawing/2014/main" id="{CA7AA316-D5F1-4C4C-9CB2-B981A4B0BDF6}"/>
              </a:ext>
            </a:extLst>
          </p:cNvPr>
          <p:cNvSpPr txBox="1"/>
          <p:nvPr/>
        </p:nvSpPr>
        <p:spPr>
          <a:xfrm>
            <a:off x="4181001" y="6567489"/>
            <a:ext cx="4612943" cy="307777"/>
          </a:xfrm>
          <a:prstGeom prst="rect">
            <a:avLst/>
          </a:prstGeom>
          <a:noFill/>
        </p:spPr>
        <p:txBody>
          <a:bodyPr wrap="square" rtlCol="0">
            <a:spAutoFit/>
          </a:bodyPr>
          <a:lstStyle/>
          <a:p>
            <a:r>
              <a:rPr lang="en-US" sz="1400" b="1" dirty="0">
                <a:latin typeface="Abadi" panose="020B0604020104020204" pitchFamily="34" charset="0"/>
                <a:hlinkClick r:id="rId8">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9">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20" name="Rectangle 19">
            <a:extLst>
              <a:ext uri="{FF2B5EF4-FFF2-40B4-BE49-F238E27FC236}">
                <a16:creationId xmlns:a16="http://schemas.microsoft.com/office/drawing/2014/main" id="{EF9367AB-E654-481D-9A49-705C675353E8}"/>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nvGrpSpPr>
          <p:cNvPr id="22" name="Group 21">
            <a:extLst>
              <a:ext uri="{FF2B5EF4-FFF2-40B4-BE49-F238E27FC236}">
                <a16:creationId xmlns:a16="http://schemas.microsoft.com/office/drawing/2014/main" id="{3EB472E2-D62B-4D8E-8AFC-C80B612082E8}"/>
              </a:ext>
            </a:extLst>
          </p:cNvPr>
          <p:cNvGrpSpPr/>
          <p:nvPr/>
        </p:nvGrpSpPr>
        <p:grpSpPr>
          <a:xfrm>
            <a:off x="-1" y="-13970"/>
            <a:ext cx="12192000" cy="663574"/>
            <a:chOff x="109268" y="93710"/>
            <a:chExt cx="11946744" cy="663574"/>
          </a:xfrm>
        </p:grpSpPr>
        <p:sp>
          <p:nvSpPr>
            <p:cNvPr id="27" name="Rectangle 26">
              <a:extLst>
                <a:ext uri="{FF2B5EF4-FFF2-40B4-BE49-F238E27FC236}">
                  <a16:creationId xmlns:a16="http://schemas.microsoft.com/office/drawing/2014/main" id="{0655CA59-9738-4E13-9060-14594172C0B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8" name="image1.png">
              <a:extLst>
                <a:ext uri="{FF2B5EF4-FFF2-40B4-BE49-F238E27FC236}">
                  <a16:creationId xmlns:a16="http://schemas.microsoft.com/office/drawing/2014/main" id="{17D34026-11B9-4F62-AE82-BBAA92F1D24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9" name="Rectangle 28">
              <a:extLst>
                <a:ext uri="{FF2B5EF4-FFF2-40B4-BE49-F238E27FC236}">
                  <a16:creationId xmlns:a16="http://schemas.microsoft.com/office/drawing/2014/main" id="{8FF748E6-1D5B-4BCC-AFBA-F65F9A99401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86634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lose up of a logo&#10;&#10;Description automatically generated">
            <a:extLst>
              <a:ext uri="{FF2B5EF4-FFF2-40B4-BE49-F238E27FC236}">
                <a16:creationId xmlns:a16="http://schemas.microsoft.com/office/drawing/2014/main" id="{5D980D35-DF76-47E2-A15F-4D01AF45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408929"/>
            <a:ext cx="4633341" cy="2745254"/>
          </a:xfrm>
          <a:prstGeom prst="rect">
            <a:avLst/>
          </a:prstGeom>
        </p:spPr>
      </p:pic>
      <p:pic>
        <p:nvPicPr>
          <p:cNvPr id="1032" name="Picture 8" descr="Article: Corporate Learning in 2018 - Five Trends to watch for ...">
            <a:extLst>
              <a:ext uri="{FF2B5EF4-FFF2-40B4-BE49-F238E27FC236}">
                <a16:creationId xmlns:a16="http://schemas.microsoft.com/office/drawing/2014/main" id="{EF6F13D1-3A47-4ECF-90F2-791B27AD2D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
          <a:stretch/>
        </p:blipFill>
        <p:spPr bwMode="auto">
          <a:xfrm>
            <a:off x="557784" y="3154183"/>
            <a:ext cx="4633341" cy="3213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9491E7-BC06-4F76-8097-89D63CC5524F}"/>
              </a:ext>
            </a:extLst>
          </p:cNvPr>
          <p:cNvSpPr txBox="1"/>
          <p:nvPr/>
        </p:nvSpPr>
        <p:spPr>
          <a:xfrm>
            <a:off x="5191125" y="668948"/>
            <a:ext cx="5546558" cy="477054"/>
          </a:xfrm>
          <a:prstGeom prst="rect">
            <a:avLst/>
          </a:prstGeom>
          <a:noFill/>
        </p:spPr>
        <p:txBody>
          <a:bodyPr wrap="square" rtlCol="0">
            <a:spAutoFit/>
          </a:bodyPr>
          <a:lstStyle/>
          <a:p>
            <a:r>
              <a:rPr lang="en-US" sz="2500" dirty="0">
                <a:latin typeface="Abadi" panose="020B0604020104020204" pitchFamily="34" charset="0"/>
              </a:rPr>
              <a:t>Today’s Focus</a:t>
            </a:r>
            <a:endParaRPr lang="en-US" sz="2500" dirty="0"/>
          </a:p>
        </p:txBody>
      </p:sp>
      <p:sp>
        <p:nvSpPr>
          <p:cNvPr id="8" name="Rectangle: Single Corner Snipped 7">
            <a:extLst>
              <a:ext uri="{FF2B5EF4-FFF2-40B4-BE49-F238E27FC236}">
                <a16:creationId xmlns:a16="http://schemas.microsoft.com/office/drawing/2014/main" id="{BFAF7CF8-D9AF-482C-8F8B-1A18CD6D3821}"/>
              </a:ext>
            </a:extLst>
          </p:cNvPr>
          <p:cNvSpPr/>
          <p:nvPr/>
        </p:nvSpPr>
        <p:spPr>
          <a:xfrm>
            <a:off x="5191125" y="1230590"/>
            <a:ext cx="1979696" cy="5137441"/>
          </a:xfrm>
          <a:prstGeom prst="snip1Rect">
            <a:avLst/>
          </a:prstGeom>
          <a:solidFill>
            <a:srgbClr val="9B07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17" name="Rectangle: Single Corner Snipped 16">
            <a:extLst>
              <a:ext uri="{FF2B5EF4-FFF2-40B4-BE49-F238E27FC236}">
                <a16:creationId xmlns:a16="http://schemas.microsoft.com/office/drawing/2014/main" id="{47D9AA57-1CD6-4128-B004-76127DA9CB10}"/>
              </a:ext>
            </a:extLst>
          </p:cNvPr>
          <p:cNvSpPr/>
          <p:nvPr/>
        </p:nvSpPr>
        <p:spPr>
          <a:xfrm>
            <a:off x="7328263" y="1212209"/>
            <a:ext cx="2009274" cy="5137441"/>
          </a:xfrm>
          <a:prstGeom prst="snip1Rect">
            <a:avLst/>
          </a:prstGeom>
          <a:solidFill>
            <a:srgbClr val="9B07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p:txBody>
      </p:sp>
      <p:sp>
        <p:nvSpPr>
          <p:cNvPr id="18" name="Rectangle: Single Corner Snipped 17">
            <a:extLst>
              <a:ext uri="{FF2B5EF4-FFF2-40B4-BE49-F238E27FC236}">
                <a16:creationId xmlns:a16="http://schemas.microsoft.com/office/drawing/2014/main" id="{187A88EA-0700-48F3-91C8-7C7C47D3CFD1}"/>
              </a:ext>
            </a:extLst>
          </p:cNvPr>
          <p:cNvSpPr/>
          <p:nvPr/>
        </p:nvSpPr>
        <p:spPr>
          <a:xfrm>
            <a:off x="9460831" y="1230590"/>
            <a:ext cx="2009274" cy="5137441"/>
          </a:xfrm>
          <a:prstGeom prst="snip1Rect">
            <a:avLst/>
          </a:prstGeom>
          <a:solidFill>
            <a:srgbClr val="9B07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p:txBody>
      </p:sp>
      <p:sp>
        <p:nvSpPr>
          <p:cNvPr id="10" name="TextBox 9">
            <a:extLst>
              <a:ext uri="{FF2B5EF4-FFF2-40B4-BE49-F238E27FC236}">
                <a16:creationId xmlns:a16="http://schemas.microsoft.com/office/drawing/2014/main" id="{79FAC871-C0DE-44F8-9E20-108EAAB36952}"/>
              </a:ext>
            </a:extLst>
          </p:cNvPr>
          <p:cNvSpPr txBox="1"/>
          <p:nvPr/>
        </p:nvSpPr>
        <p:spPr>
          <a:xfrm>
            <a:off x="5229726" y="1314697"/>
            <a:ext cx="1179095" cy="369332"/>
          </a:xfrm>
          <a:prstGeom prst="rect">
            <a:avLst/>
          </a:prstGeom>
          <a:noFill/>
        </p:spPr>
        <p:txBody>
          <a:bodyPr wrap="square" rtlCol="0">
            <a:spAutoFit/>
          </a:bodyPr>
          <a:lstStyle/>
          <a:p>
            <a:r>
              <a:rPr lang="en-US" b="1" dirty="0">
                <a:solidFill>
                  <a:schemeClr val="bg1"/>
                </a:solidFill>
                <a:latin typeface="Abadi" panose="020B0604020104020204" pitchFamily="34" charset="0"/>
              </a:rPr>
              <a:t>Welcome </a:t>
            </a:r>
          </a:p>
        </p:txBody>
      </p:sp>
      <p:sp>
        <p:nvSpPr>
          <p:cNvPr id="21" name="TextBox 20">
            <a:extLst>
              <a:ext uri="{FF2B5EF4-FFF2-40B4-BE49-F238E27FC236}">
                <a16:creationId xmlns:a16="http://schemas.microsoft.com/office/drawing/2014/main" id="{8F09D97B-DAE1-4201-9F57-110736F9D4D3}"/>
              </a:ext>
            </a:extLst>
          </p:cNvPr>
          <p:cNvSpPr txBox="1"/>
          <p:nvPr/>
        </p:nvSpPr>
        <p:spPr>
          <a:xfrm>
            <a:off x="7376295" y="1335304"/>
            <a:ext cx="1746273" cy="738664"/>
          </a:xfrm>
          <a:prstGeom prst="rect">
            <a:avLst/>
          </a:prstGeom>
          <a:noFill/>
        </p:spPr>
        <p:txBody>
          <a:bodyPr wrap="square" rtlCol="0">
            <a:spAutoFit/>
          </a:bodyPr>
          <a:lstStyle/>
          <a:p>
            <a:r>
              <a:rPr lang="en-US" sz="1400" b="1" dirty="0">
                <a:solidFill>
                  <a:schemeClr val="bg1"/>
                </a:solidFill>
                <a:latin typeface="Garamond" panose="02020404030301010803" pitchFamily="18" charset="0"/>
              </a:rPr>
              <a:t>UAE </a:t>
            </a:r>
            <a:r>
              <a:rPr lang="en-US" sz="1400" b="1" dirty="0" err="1">
                <a:solidFill>
                  <a:schemeClr val="bg1"/>
                </a:solidFill>
                <a:latin typeface="Garamond" panose="02020404030301010803" pitchFamily="18" charset="0"/>
              </a:rPr>
              <a:t>Labour</a:t>
            </a:r>
            <a:r>
              <a:rPr lang="en-US" sz="1400" b="1" dirty="0">
                <a:solidFill>
                  <a:schemeClr val="bg1"/>
                </a:solidFill>
                <a:latin typeface="Garamond" panose="02020404030301010803" pitchFamily="18" charset="0"/>
              </a:rPr>
              <a:t> Law: Limited and Unlimited Contracts</a:t>
            </a:r>
            <a:endParaRPr lang="en-US" sz="1400" dirty="0">
              <a:solidFill>
                <a:schemeClr val="bg1"/>
              </a:solidFill>
              <a:latin typeface="Garamond" panose="02020404030301010803" pitchFamily="18" charset="0"/>
            </a:endParaRPr>
          </a:p>
        </p:txBody>
      </p:sp>
      <p:sp>
        <p:nvSpPr>
          <p:cNvPr id="22" name="TextBox 21">
            <a:extLst>
              <a:ext uri="{FF2B5EF4-FFF2-40B4-BE49-F238E27FC236}">
                <a16:creationId xmlns:a16="http://schemas.microsoft.com/office/drawing/2014/main" id="{8F952E2B-BD5B-431F-BF9C-57CE852336D8}"/>
              </a:ext>
            </a:extLst>
          </p:cNvPr>
          <p:cNvSpPr txBox="1"/>
          <p:nvPr/>
        </p:nvSpPr>
        <p:spPr>
          <a:xfrm>
            <a:off x="9663091" y="1412224"/>
            <a:ext cx="1179095" cy="369332"/>
          </a:xfrm>
          <a:prstGeom prst="rect">
            <a:avLst/>
          </a:prstGeom>
          <a:noFill/>
        </p:spPr>
        <p:txBody>
          <a:bodyPr wrap="square" rtlCol="0">
            <a:spAutoFit/>
          </a:bodyPr>
          <a:lstStyle/>
          <a:p>
            <a:r>
              <a:rPr lang="en-US" b="1" dirty="0">
                <a:solidFill>
                  <a:schemeClr val="bg1"/>
                </a:solidFill>
                <a:latin typeface="Garamond" panose="02020404030301010803" pitchFamily="18" charset="0"/>
              </a:rPr>
              <a:t>Q&amp;A</a:t>
            </a:r>
          </a:p>
        </p:txBody>
      </p:sp>
      <p:sp>
        <p:nvSpPr>
          <p:cNvPr id="23" name="TextBox 22">
            <a:extLst>
              <a:ext uri="{FF2B5EF4-FFF2-40B4-BE49-F238E27FC236}">
                <a16:creationId xmlns:a16="http://schemas.microsoft.com/office/drawing/2014/main" id="{74804D99-E68B-4AD8-8FC8-6CCCCD9637A4}"/>
              </a:ext>
            </a:extLst>
          </p:cNvPr>
          <p:cNvSpPr txBox="1"/>
          <p:nvPr/>
        </p:nvSpPr>
        <p:spPr>
          <a:xfrm>
            <a:off x="5229726" y="3559405"/>
            <a:ext cx="1743076" cy="646331"/>
          </a:xfrm>
          <a:prstGeom prst="rect">
            <a:avLst/>
          </a:prstGeom>
          <a:noFill/>
        </p:spPr>
        <p:txBody>
          <a:bodyPr wrap="square" rtlCol="0">
            <a:spAutoFit/>
          </a:bodyPr>
          <a:lstStyle/>
          <a:p>
            <a:r>
              <a:rPr lang="en-US" dirty="0">
                <a:solidFill>
                  <a:schemeClr val="bg1"/>
                </a:solidFill>
                <a:latin typeface="Garamond" panose="02020404030301010803" pitchFamily="18" charset="0"/>
                <a:cs typeface="Arial" panose="020B0604020202020204" pitchFamily="34" charset="0"/>
              </a:rPr>
              <a:t>Jeanne Visser</a:t>
            </a:r>
          </a:p>
          <a:p>
            <a:r>
              <a:rPr lang="en-US" dirty="0">
                <a:solidFill>
                  <a:schemeClr val="bg1"/>
                </a:solidFill>
                <a:latin typeface="Garamond" panose="02020404030301010803" pitchFamily="18" charset="0"/>
                <a:cs typeface="Arial" panose="020B0604020202020204" pitchFamily="34" charset="0"/>
              </a:rPr>
              <a:t>Paralegal. </a:t>
            </a:r>
          </a:p>
        </p:txBody>
      </p:sp>
      <p:sp>
        <p:nvSpPr>
          <p:cNvPr id="24" name="TextBox 23">
            <a:extLst>
              <a:ext uri="{FF2B5EF4-FFF2-40B4-BE49-F238E27FC236}">
                <a16:creationId xmlns:a16="http://schemas.microsoft.com/office/drawing/2014/main" id="{D3F16C22-9822-4F4E-8196-6FD9631BBBEE}"/>
              </a:ext>
            </a:extLst>
          </p:cNvPr>
          <p:cNvSpPr txBox="1"/>
          <p:nvPr/>
        </p:nvSpPr>
        <p:spPr>
          <a:xfrm>
            <a:off x="7328263" y="2500371"/>
            <a:ext cx="1842335" cy="3046988"/>
          </a:xfrm>
          <a:prstGeom prst="rect">
            <a:avLst/>
          </a:prstGeom>
          <a:noFill/>
        </p:spPr>
        <p:txBody>
          <a:bodyPr wrap="square" rtlCol="0">
            <a:spAutoFit/>
          </a:bodyPr>
          <a:lstStyle/>
          <a:p>
            <a:r>
              <a:rPr lang="en-US" sz="1800" b="1" dirty="0">
                <a:solidFill>
                  <a:schemeClr val="bg1"/>
                </a:solidFill>
                <a:latin typeface="Garamond" panose="02020404030301010803" pitchFamily="18" charset="0"/>
                <a:cs typeface="Arial" panose="020B0604020202020204" pitchFamily="34" charset="0"/>
              </a:rPr>
              <a:t>- English - </a:t>
            </a:r>
          </a:p>
          <a:p>
            <a:r>
              <a:rPr lang="en-US" sz="1250" dirty="0">
                <a:solidFill>
                  <a:schemeClr val="bg1"/>
                </a:solidFill>
                <a:latin typeface="Garamond" panose="02020404030301010803" pitchFamily="18" charset="0"/>
                <a:cs typeface="Arial" panose="020B0604020202020204" pitchFamily="34" charset="0"/>
              </a:rPr>
              <a:t>Anna Mkrtchyan</a:t>
            </a:r>
          </a:p>
          <a:p>
            <a:r>
              <a:rPr lang="en-US" sz="1250" dirty="0">
                <a:solidFill>
                  <a:schemeClr val="bg1"/>
                </a:solidFill>
                <a:latin typeface="Garamond" panose="02020404030301010803" pitchFamily="18" charset="0"/>
                <a:cs typeface="Arial" panose="020B0604020202020204" pitchFamily="34" charset="0"/>
              </a:rPr>
              <a:t>Paralegal</a:t>
            </a:r>
          </a:p>
          <a:p>
            <a:r>
              <a:rPr lang="en-US" sz="1250" dirty="0">
                <a:solidFill>
                  <a:schemeClr val="bg1"/>
                </a:solidFill>
                <a:latin typeface="Garamond" panose="02020404030301010803" pitchFamily="18" charset="0"/>
                <a:cs typeface="Arial" panose="020B0604020202020204" pitchFamily="34" charset="0"/>
              </a:rPr>
              <a:t>11:00am - 11:15am</a:t>
            </a:r>
          </a:p>
          <a:p>
            <a:r>
              <a:rPr lang="en-US" sz="1250" dirty="0">
                <a:solidFill>
                  <a:schemeClr val="bg1"/>
                </a:solidFill>
                <a:latin typeface="Garamond" panose="02020404030301010803" pitchFamily="18" charset="0"/>
                <a:cs typeface="Arial" panose="020B0604020202020204" pitchFamily="34" charset="0"/>
              </a:rPr>
              <a:t>- English - </a:t>
            </a:r>
          </a:p>
          <a:p>
            <a:endParaRPr lang="en-US" sz="1400" dirty="0">
              <a:solidFill>
                <a:schemeClr val="bg1"/>
              </a:solidFill>
              <a:latin typeface="Garamond" panose="02020404030301010803" pitchFamily="18" charset="0"/>
              <a:cs typeface="Arial" panose="020B0604020202020204" pitchFamily="34" charset="0"/>
            </a:endParaRPr>
          </a:p>
          <a:p>
            <a:r>
              <a:rPr lang="en-US" sz="1800" b="1" dirty="0">
                <a:solidFill>
                  <a:schemeClr val="bg1"/>
                </a:solidFill>
                <a:latin typeface="Garamond" panose="02020404030301010803" pitchFamily="18" charset="0"/>
                <a:cs typeface="Arial" panose="020B0604020202020204" pitchFamily="34" charset="0"/>
              </a:rPr>
              <a:t>- Arabic - </a:t>
            </a:r>
          </a:p>
          <a:p>
            <a:r>
              <a:rPr lang="en-US" sz="1250" dirty="0">
                <a:solidFill>
                  <a:schemeClr val="bg1"/>
                </a:solidFill>
                <a:latin typeface="Garamond" panose="02020404030301010803" pitchFamily="18" charset="0"/>
                <a:cs typeface="Arial" panose="020B0604020202020204" pitchFamily="34" charset="0"/>
              </a:rPr>
              <a:t>Hassan Rabiya</a:t>
            </a:r>
          </a:p>
          <a:p>
            <a:r>
              <a:rPr lang="en-US" sz="1250" dirty="0">
                <a:solidFill>
                  <a:schemeClr val="bg1"/>
                </a:solidFill>
                <a:latin typeface="Garamond" panose="02020404030301010803" pitchFamily="18" charset="0"/>
                <a:cs typeface="Arial" panose="020B0604020202020204" pitchFamily="34" charset="0"/>
              </a:rPr>
              <a:t>Associate </a:t>
            </a:r>
          </a:p>
          <a:p>
            <a:r>
              <a:rPr lang="en-US" sz="1250" dirty="0">
                <a:solidFill>
                  <a:schemeClr val="bg1"/>
                </a:solidFill>
                <a:latin typeface="Garamond" panose="02020404030301010803" pitchFamily="18" charset="0"/>
                <a:cs typeface="Arial" panose="020B0604020202020204" pitchFamily="34" charset="0"/>
              </a:rPr>
              <a:t>11:15am -11:30pm</a:t>
            </a:r>
          </a:p>
          <a:p>
            <a:r>
              <a:rPr lang="en-US" sz="1250" dirty="0">
                <a:solidFill>
                  <a:schemeClr val="bg1"/>
                </a:solidFill>
                <a:latin typeface="Garamond" panose="02020404030301010803" pitchFamily="18" charset="0"/>
                <a:cs typeface="Arial" panose="020B0604020202020204" pitchFamily="34" charset="0"/>
              </a:rPr>
              <a:t>- Arabic - </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 </a:t>
            </a:r>
          </a:p>
        </p:txBody>
      </p:sp>
      <p:sp>
        <p:nvSpPr>
          <p:cNvPr id="25" name="TextBox 24">
            <a:extLst>
              <a:ext uri="{FF2B5EF4-FFF2-40B4-BE49-F238E27FC236}">
                <a16:creationId xmlns:a16="http://schemas.microsoft.com/office/drawing/2014/main" id="{72C59F81-029A-4C9A-ABFE-6D0D066AB2C3}"/>
              </a:ext>
            </a:extLst>
          </p:cNvPr>
          <p:cNvSpPr txBox="1"/>
          <p:nvPr/>
        </p:nvSpPr>
        <p:spPr>
          <a:xfrm>
            <a:off x="9593930" y="3214535"/>
            <a:ext cx="1743076" cy="338554"/>
          </a:xfrm>
          <a:prstGeom prst="rect">
            <a:avLst/>
          </a:prstGeom>
          <a:noFill/>
        </p:spPr>
        <p:txBody>
          <a:bodyPr wrap="square" rtlCol="0">
            <a:spAutoFit/>
          </a:bodyPr>
          <a:lstStyle/>
          <a:p>
            <a:r>
              <a:rPr lang="en-US" sz="1600" dirty="0">
                <a:solidFill>
                  <a:schemeClr val="bg1"/>
                </a:solidFill>
                <a:latin typeface="Garamond" panose="02020404030301010803" pitchFamily="18" charset="0"/>
                <a:cs typeface="Arial" panose="020B0604020202020204" pitchFamily="34" charset="0"/>
              </a:rPr>
              <a:t>11:30am – 12:00pm</a:t>
            </a:r>
          </a:p>
        </p:txBody>
      </p:sp>
      <p:sp>
        <p:nvSpPr>
          <p:cNvPr id="15" name="TextBox 14">
            <a:extLst>
              <a:ext uri="{FF2B5EF4-FFF2-40B4-BE49-F238E27FC236}">
                <a16:creationId xmlns:a16="http://schemas.microsoft.com/office/drawing/2014/main" id="{12CFBF20-5A86-47FF-AA75-43A518B4EB00}"/>
              </a:ext>
            </a:extLst>
          </p:cNvPr>
          <p:cNvSpPr txBox="1"/>
          <p:nvPr/>
        </p:nvSpPr>
        <p:spPr>
          <a:xfrm>
            <a:off x="3874501" y="6555914"/>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422058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F974596-B424-4AAD-B9C3-E02B14D88B14}"/>
              </a:ext>
            </a:extLst>
          </p:cNvPr>
          <p:cNvSpPr>
            <a:spLocks noGrp="1"/>
          </p:cNvSpPr>
          <p:nvPr>
            <p:ph type="title"/>
          </p:nvPr>
        </p:nvSpPr>
        <p:spPr>
          <a:xfrm>
            <a:off x="103507" y="704860"/>
            <a:ext cx="11946744" cy="676258"/>
          </a:xfrm>
        </p:spPr>
        <p:txBody>
          <a:bodyPr anchor="b">
            <a:noAutofit/>
          </a:bodyPr>
          <a:lstStyle/>
          <a:p>
            <a:pPr algn="ctr"/>
            <a:r>
              <a:rPr lang="en-US" sz="3200" b="1" dirty="0">
                <a:solidFill>
                  <a:srgbClr val="800000"/>
                </a:solidFill>
                <a:latin typeface="Garamond" panose="02020404030301010803" pitchFamily="18" charset="0"/>
              </a:rPr>
              <a:t>Topics to be covered during the Webinar </a:t>
            </a:r>
          </a:p>
        </p:txBody>
      </p:sp>
      <p:grpSp>
        <p:nvGrpSpPr>
          <p:cNvPr id="18" name="Group 17">
            <a:extLst>
              <a:ext uri="{FF2B5EF4-FFF2-40B4-BE49-F238E27FC236}">
                <a16:creationId xmlns:a16="http://schemas.microsoft.com/office/drawing/2014/main" id="{A0B3DCB0-5588-4DF2-93F8-BAEE435CC34A}"/>
              </a:ext>
            </a:extLst>
          </p:cNvPr>
          <p:cNvGrpSpPr/>
          <p:nvPr/>
        </p:nvGrpSpPr>
        <p:grpSpPr>
          <a:xfrm>
            <a:off x="19574" y="41286"/>
            <a:ext cx="12192000" cy="663574"/>
            <a:chOff x="109268" y="93710"/>
            <a:chExt cx="11946744" cy="663574"/>
          </a:xfrm>
        </p:grpSpPr>
        <p:sp>
          <p:nvSpPr>
            <p:cNvPr id="19" name="Rectangle 18">
              <a:extLst>
                <a:ext uri="{FF2B5EF4-FFF2-40B4-BE49-F238E27FC236}">
                  <a16:creationId xmlns:a16="http://schemas.microsoft.com/office/drawing/2014/main" id="{DAFB1066-E90C-4411-B59F-3181D7A0DD0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20" name="image1.png">
              <a:extLst>
                <a:ext uri="{FF2B5EF4-FFF2-40B4-BE49-F238E27FC236}">
                  <a16:creationId xmlns:a16="http://schemas.microsoft.com/office/drawing/2014/main" id="{8F06CA02-21AF-4248-B658-D0268FBD64B2}"/>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1" name="Rectangle 20">
              <a:extLst>
                <a:ext uri="{FF2B5EF4-FFF2-40B4-BE49-F238E27FC236}">
                  <a16:creationId xmlns:a16="http://schemas.microsoft.com/office/drawing/2014/main" id="{78773561-66CE-44E6-B80E-61B2190857BA}"/>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2" name="Rectangle 21">
            <a:extLst>
              <a:ext uri="{FF2B5EF4-FFF2-40B4-BE49-F238E27FC236}">
                <a16:creationId xmlns:a16="http://schemas.microsoft.com/office/drawing/2014/main" id="{1126DE30-6FF1-4A39-B648-18764A7FC826}"/>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Rectangle 22">
            <a:extLst>
              <a:ext uri="{FF2B5EF4-FFF2-40B4-BE49-F238E27FC236}">
                <a16:creationId xmlns:a16="http://schemas.microsoft.com/office/drawing/2014/main" id="{9DF5A2B5-F134-4D46-92E7-4CFA5F975990}"/>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4" name="TextBox 23">
            <a:extLst>
              <a:ext uri="{FF2B5EF4-FFF2-40B4-BE49-F238E27FC236}">
                <a16:creationId xmlns:a16="http://schemas.microsoft.com/office/drawing/2014/main" id="{737943F1-8D8D-4C4F-BB8D-E8CA9B67721B}"/>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3" name="Content Placeholder 2">
            <a:extLst>
              <a:ext uri="{FF2B5EF4-FFF2-40B4-BE49-F238E27FC236}">
                <a16:creationId xmlns:a16="http://schemas.microsoft.com/office/drawing/2014/main" id="{3619BD7B-DE91-4827-9601-141D16904487}"/>
              </a:ext>
            </a:extLst>
          </p:cNvPr>
          <p:cNvSpPr>
            <a:spLocks noGrp="1"/>
          </p:cNvSpPr>
          <p:nvPr>
            <p:ph idx="1"/>
          </p:nvPr>
        </p:nvSpPr>
        <p:spPr>
          <a:xfrm>
            <a:off x="729842" y="2196736"/>
            <a:ext cx="10771464" cy="3507378"/>
          </a:xfrm>
        </p:spPr>
        <p:txBody>
          <a:bodyPr/>
          <a:lstStyle/>
          <a:p>
            <a:pPr marL="1660525" marR="0" indent="0">
              <a:lnSpc>
                <a:spcPct val="107000"/>
              </a:lnSpc>
              <a:spcBef>
                <a:spcPts val="0"/>
              </a:spcBef>
              <a:spcAft>
                <a:spcPts val="800"/>
              </a:spcAft>
              <a:buNone/>
              <a:tabLst>
                <a:tab pos="227013" algn="l"/>
              </a:tabLst>
            </a:pPr>
            <a:endParaRPr lang="en-GB" sz="1800" dirty="0">
              <a:latin typeface="Garamond" panose="02020404030301010803" pitchFamily="18" charset="0"/>
              <a:ea typeface="Calibri" panose="020F0502020204030204" pitchFamily="34" charset="0"/>
              <a:cs typeface="Arial" panose="020B0604020202020204" pitchFamily="34" charset="0"/>
            </a:endParaRPr>
          </a:p>
          <a:p>
            <a:pPr marL="1889125" marR="0">
              <a:lnSpc>
                <a:spcPct val="107000"/>
              </a:lnSpc>
              <a:spcBef>
                <a:spcPts val="0"/>
              </a:spcBef>
              <a:spcAft>
                <a:spcPts val="800"/>
              </a:spcAft>
              <a:buFont typeface="Wingdings" panose="05000000000000000000" pitchFamily="2" charset="2"/>
              <a:buChar char="Ø"/>
              <a:tabLst>
                <a:tab pos="227013" algn="l"/>
              </a:tabLst>
            </a:pPr>
            <a:endParaRPr lang="en-GB" sz="1800" dirty="0">
              <a:effectLst/>
              <a:latin typeface="Garamond" panose="02020404030301010803" pitchFamily="18" charset="0"/>
              <a:ea typeface="Calibri" panose="020F0502020204030204" pitchFamily="34" charset="0"/>
              <a:cs typeface="Arial" panose="020B0604020202020204" pitchFamily="34" charset="0"/>
            </a:endParaRPr>
          </a:p>
          <a:p>
            <a:pPr marL="2803525" marR="0" indent="-347663">
              <a:lnSpc>
                <a:spcPct val="107000"/>
              </a:lnSpc>
              <a:spcBef>
                <a:spcPts val="0"/>
              </a:spcBef>
              <a:spcAft>
                <a:spcPts val="800"/>
              </a:spcAft>
              <a:buFont typeface="Wingdings" panose="05000000000000000000" pitchFamily="2" charset="2"/>
              <a:buChar char="q"/>
              <a:tabLst>
                <a:tab pos="227013" algn="l"/>
              </a:tabLst>
            </a:pPr>
            <a:r>
              <a:rPr lang="en-GB" sz="1800" b="1" dirty="0">
                <a:effectLst/>
                <a:latin typeface="Garamond" panose="02020404030301010803" pitchFamily="18" charset="0"/>
                <a:ea typeface="Calibri" panose="020F0502020204030204" pitchFamily="34" charset="0"/>
                <a:cs typeface="Arial" panose="020B0604020202020204" pitchFamily="34" charset="0"/>
              </a:rPr>
              <a:t>Limited Employment Contract </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p>
            <a:pPr marL="2803525" marR="0" indent="-347663">
              <a:lnSpc>
                <a:spcPct val="107000"/>
              </a:lnSpc>
              <a:spcBef>
                <a:spcPts val="0"/>
              </a:spcBef>
              <a:spcAft>
                <a:spcPts val="800"/>
              </a:spcAft>
              <a:buFont typeface="Wingdings" panose="05000000000000000000" pitchFamily="2" charset="2"/>
              <a:buChar char="q"/>
              <a:tabLst>
                <a:tab pos="227013" algn="l"/>
              </a:tabLst>
            </a:pPr>
            <a:r>
              <a:rPr lang="en-GB" sz="1800" b="1" dirty="0">
                <a:effectLst/>
                <a:latin typeface="Garamond" panose="02020404030301010803" pitchFamily="18" charset="0"/>
                <a:ea typeface="Calibri" panose="020F0502020204030204" pitchFamily="34" charset="0"/>
                <a:cs typeface="Arial" panose="020B0604020202020204" pitchFamily="34" charset="0"/>
              </a:rPr>
              <a:t>End of service gratuity under limited employment contract </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p>
            <a:pPr marL="2803525" marR="0" indent="-347663">
              <a:lnSpc>
                <a:spcPct val="107000"/>
              </a:lnSpc>
              <a:spcBef>
                <a:spcPts val="0"/>
              </a:spcBef>
              <a:spcAft>
                <a:spcPts val="800"/>
              </a:spcAft>
              <a:buFont typeface="Wingdings" panose="05000000000000000000" pitchFamily="2" charset="2"/>
              <a:buChar char="q"/>
              <a:tabLst>
                <a:tab pos="227013" algn="l"/>
              </a:tabLst>
            </a:pPr>
            <a:r>
              <a:rPr lang="en-GB" sz="1800" b="1" dirty="0">
                <a:effectLst/>
                <a:latin typeface="Garamond" panose="02020404030301010803" pitchFamily="18" charset="0"/>
                <a:ea typeface="Calibri" panose="020F0502020204030204" pitchFamily="34" charset="0"/>
                <a:cs typeface="Arial" panose="020B0604020202020204" pitchFamily="34" charset="0"/>
              </a:rPr>
              <a:t>Unlimited Employment contract</a:t>
            </a:r>
            <a:endParaRPr lang="en-US" sz="1800" b="1" dirty="0">
              <a:latin typeface="Garamond" panose="02020404030301010803" pitchFamily="18" charset="0"/>
              <a:ea typeface="Calibri" panose="020F0502020204030204" pitchFamily="34" charset="0"/>
              <a:cs typeface="Arial" panose="020B0604020202020204" pitchFamily="34" charset="0"/>
            </a:endParaRPr>
          </a:p>
          <a:p>
            <a:pPr marL="2803525" marR="0" indent="-347663">
              <a:lnSpc>
                <a:spcPct val="107000"/>
              </a:lnSpc>
              <a:spcBef>
                <a:spcPts val="0"/>
              </a:spcBef>
              <a:spcAft>
                <a:spcPts val="800"/>
              </a:spcAft>
              <a:buFont typeface="Wingdings" panose="05000000000000000000" pitchFamily="2" charset="2"/>
              <a:buChar char="q"/>
              <a:tabLst>
                <a:tab pos="227013" algn="l"/>
              </a:tabLst>
            </a:pPr>
            <a:r>
              <a:rPr lang="en-GB" sz="1800" b="1" dirty="0">
                <a:effectLst/>
                <a:latin typeface="Garamond" panose="02020404030301010803" pitchFamily="18" charset="0"/>
                <a:ea typeface="Calibri" panose="020F0502020204030204" pitchFamily="34" charset="0"/>
                <a:cs typeface="Arial" panose="020B0604020202020204" pitchFamily="34" charset="0"/>
              </a:rPr>
              <a:t>End of service gratuity under unlimited employment contract</a:t>
            </a:r>
            <a:endParaRPr lang="en-US" sz="1800" b="1" dirty="0">
              <a:latin typeface="Garamond" panose="02020404030301010803" pitchFamily="18" charset="0"/>
              <a:ea typeface="Calibri" panose="020F0502020204030204" pitchFamily="34" charset="0"/>
              <a:cs typeface="Arial" panose="020B0604020202020204" pitchFamily="34" charset="0"/>
            </a:endParaRPr>
          </a:p>
          <a:p>
            <a:pPr marL="2803525" marR="0" indent="-347663">
              <a:lnSpc>
                <a:spcPct val="107000"/>
              </a:lnSpc>
              <a:spcBef>
                <a:spcPts val="0"/>
              </a:spcBef>
              <a:spcAft>
                <a:spcPts val="800"/>
              </a:spcAft>
              <a:buFont typeface="Wingdings" panose="05000000000000000000" pitchFamily="2" charset="2"/>
              <a:buChar char="q"/>
              <a:tabLst>
                <a:tab pos="227013" algn="l"/>
              </a:tabLst>
            </a:pPr>
            <a:r>
              <a:rPr lang="en-GB" sz="1800" b="1" dirty="0">
                <a:effectLst/>
                <a:latin typeface="Garamond" panose="02020404030301010803" pitchFamily="18" charset="0"/>
                <a:ea typeface="Calibri" panose="020F0502020204030204" pitchFamily="34" charset="0"/>
                <a:cs typeface="Arial" panose="020B0604020202020204" pitchFamily="34" charset="0"/>
              </a:rPr>
              <a:t>Termination of employment contract and arbitrary dismissal </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103457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935BC4-F97E-466C-B033-218D2A1E3536}"/>
              </a:ext>
            </a:extLst>
          </p:cNvPr>
          <p:cNvGrpSpPr/>
          <p:nvPr/>
        </p:nvGrpSpPr>
        <p:grpSpPr>
          <a:xfrm>
            <a:off x="0" y="32862"/>
            <a:ext cx="12192000" cy="663574"/>
            <a:chOff x="109268" y="93710"/>
            <a:chExt cx="11946744" cy="663574"/>
          </a:xfrm>
        </p:grpSpPr>
        <p:sp>
          <p:nvSpPr>
            <p:cNvPr id="10" name="Rectangle 9">
              <a:extLst>
                <a:ext uri="{FF2B5EF4-FFF2-40B4-BE49-F238E27FC236}">
                  <a16:creationId xmlns:a16="http://schemas.microsoft.com/office/drawing/2014/main" id="{575E018C-F909-48BA-AD94-558784B91218}"/>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12" name="image1.png">
              <a:extLst>
                <a:ext uri="{FF2B5EF4-FFF2-40B4-BE49-F238E27FC236}">
                  <a16:creationId xmlns:a16="http://schemas.microsoft.com/office/drawing/2014/main" id="{082021D1-8BD1-4D28-9B72-511254DFE81C}"/>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3" name="Rectangle 12">
              <a:extLst>
                <a:ext uri="{FF2B5EF4-FFF2-40B4-BE49-F238E27FC236}">
                  <a16:creationId xmlns:a16="http://schemas.microsoft.com/office/drawing/2014/main" id="{665E0F44-FB0C-45F5-99AB-75C99A28E662}"/>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2" name="Title 1">
            <a:extLst>
              <a:ext uri="{FF2B5EF4-FFF2-40B4-BE49-F238E27FC236}">
                <a16:creationId xmlns:a16="http://schemas.microsoft.com/office/drawing/2014/main" id="{94F49575-E9A5-4E59-8580-03B81DEE2767}"/>
              </a:ext>
            </a:extLst>
          </p:cNvPr>
          <p:cNvSpPr>
            <a:spLocks noGrp="1"/>
          </p:cNvSpPr>
          <p:nvPr>
            <p:ph type="title"/>
          </p:nvPr>
        </p:nvSpPr>
        <p:spPr>
          <a:xfrm>
            <a:off x="838200" y="521607"/>
            <a:ext cx="10515600" cy="1325563"/>
          </a:xfrm>
        </p:spPr>
        <p:txBody>
          <a:bodyPr/>
          <a:lstStyle/>
          <a:p>
            <a:pPr algn="ctr"/>
            <a:r>
              <a:rPr lang="en-US" dirty="0"/>
              <a:t>Employment contracts</a:t>
            </a:r>
          </a:p>
        </p:txBody>
      </p:sp>
      <p:sp>
        <p:nvSpPr>
          <p:cNvPr id="7" name="TextBox 6">
            <a:extLst>
              <a:ext uri="{FF2B5EF4-FFF2-40B4-BE49-F238E27FC236}">
                <a16:creationId xmlns:a16="http://schemas.microsoft.com/office/drawing/2014/main" id="{78A70EB0-992A-434E-9799-4860AA8F76EF}"/>
              </a:ext>
            </a:extLst>
          </p:cNvPr>
          <p:cNvSpPr txBox="1"/>
          <p:nvPr/>
        </p:nvSpPr>
        <p:spPr>
          <a:xfrm>
            <a:off x="838200" y="2774345"/>
            <a:ext cx="5109754" cy="2031325"/>
          </a:xfrm>
          <a:prstGeom prst="rect">
            <a:avLst/>
          </a:prstGeom>
          <a:noFill/>
        </p:spPr>
        <p:txBody>
          <a:bodyPr wrap="square" rtlCol="0">
            <a:spAutoFit/>
          </a:bodyPr>
          <a:lstStyle/>
          <a:p>
            <a:pPr algn="just"/>
            <a:r>
              <a:rPr lang="en-US" b="1" dirty="0">
                <a:latin typeface="Garamond" panose="02020404030301010803" pitchFamily="18" charset="0"/>
              </a:rPr>
              <a:t>Every agreement with </a:t>
            </a:r>
            <a:r>
              <a:rPr lang="en-US" b="1" u="sng" dirty="0">
                <a:latin typeface="Garamond" panose="02020404030301010803" pitchFamily="18" charset="0"/>
              </a:rPr>
              <a:t>determined or undetermined</a:t>
            </a:r>
            <a:r>
              <a:rPr lang="en-US" b="1" dirty="0">
                <a:latin typeface="Garamond" panose="02020404030301010803" pitchFamily="18" charset="0"/>
              </a:rPr>
              <a:t> term concluded between the employer and the worker, whereby the latter commits to working for the employer and under the management and supervision thereof in return for a wage whose payment is committed by the employer.</a:t>
            </a:r>
          </a:p>
        </p:txBody>
      </p:sp>
      <p:pic>
        <p:nvPicPr>
          <p:cNvPr id="15" name="Picture 14" descr="A close up of a implement&#10;&#10;Description automatically generated">
            <a:extLst>
              <a:ext uri="{FF2B5EF4-FFF2-40B4-BE49-F238E27FC236}">
                <a16:creationId xmlns:a16="http://schemas.microsoft.com/office/drawing/2014/main" id="{B9175BA5-16C3-4EFA-BAF0-260C4362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628" y="2530675"/>
            <a:ext cx="4890172" cy="3007053"/>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495DBBC4-3736-4100-B852-DFA5D6A04021}"/>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Rectangle 10">
            <a:extLst>
              <a:ext uri="{FF2B5EF4-FFF2-40B4-BE49-F238E27FC236}">
                <a16:creationId xmlns:a16="http://schemas.microsoft.com/office/drawing/2014/main" id="{FF76C95B-E818-443D-ACB7-F710A826FD50}"/>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4" name="TextBox 13">
            <a:extLst>
              <a:ext uri="{FF2B5EF4-FFF2-40B4-BE49-F238E27FC236}">
                <a16:creationId xmlns:a16="http://schemas.microsoft.com/office/drawing/2014/main" id="{D9A9F6D0-61BA-42EA-9026-FB7121969569}"/>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103285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AB8F-D35C-4050-A243-F19C265DB673}"/>
              </a:ext>
            </a:extLst>
          </p:cNvPr>
          <p:cNvSpPr>
            <a:spLocks noGrp="1"/>
          </p:cNvSpPr>
          <p:nvPr>
            <p:ph type="title"/>
          </p:nvPr>
        </p:nvSpPr>
        <p:spPr>
          <a:xfrm>
            <a:off x="824840" y="605427"/>
            <a:ext cx="10515600" cy="1325563"/>
          </a:xfrm>
        </p:spPr>
        <p:txBody>
          <a:bodyPr/>
          <a:lstStyle/>
          <a:p>
            <a:pPr algn="ctr"/>
            <a:r>
              <a:rPr lang="en-US" dirty="0"/>
              <a:t>Limited and unlimited contracts</a:t>
            </a:r>
          </a:p>
        </p:txBody>
      </p:sp>
      <p:graphicFrame>
        <p:nvGraphicFramePr>
          <p:cNvPr id="4" name="Table 5">
            <a:extLst>
              <a:ext uri="{FF2B5EF4-FFF2-40B4-BE49-F238E27FC236}">
                <a16:creationId xmlns:a16="http://schemas.microsoft.com/office/drawing/2014/main" id="{14ED8B25-E04E-49E2-B0F9-E40933ADD903}"/>
              </a:ext>
            </a:extLst>
          </p:cNvPr>
          <p:cNvGraphicFramePr>
            <a:graphicFrameLocks noGrp="1"/>
          </p:cNvGraphicFramePr>
          <p:nvPr>
            <p:ph idx="1"/>
            <p:extLst>
              <p:ext uri="{D42A27DB-BD31-4B8C-83A1-F6EECF244321}">
                <p14:modId xmlns:p14="http://schemas.microsoft.com/office/powerpoint/2010/main" val="1773927724"/>
              </p:ext>
            </p:extLst>
          </p:nvPr>
        </p:nvGraphicFramePr>
        <p:xfrm>
          <a:off x="693873" y="2492697"/>
          <a:ext cx="10515600" cy="27753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548040496"/>
                    </a:ext>
                  </a:extLst>
                </a:gridCol>
                <a:gridCol w="5257800">
                  <a:extLst>
                    <a:ext uri="{9D8B030D-6E8A-4147-A177-3AD203B41FA5}">
                      <a16:colId xmlns:a16="http://schemas.microsoft.com/office/drawing/2014/main" val="67010735"/>
                    </a:ext>
                  </a:extLst>
                </a:gridCol>
              </a:tblGrid>
              <a:tr h="0">
                <a:tc>
                  <a:txBody>
                    <a:bodyPr/>
                    <a:lstStyle/>
                    <a:p>
                      <a:pPr marL="0" algn="ctr" defTabSz="914400" rtl="0" eaLnBrk="1" latinLnBrk="0" hangingPunct="1"/>
                      <a:r>
                        <a:rPr lang="en-US" sz="2400" b="1" kern="1200" dirty="0">
                          <a:solidFill>
                            <a:srgbClr val="800000"/>
                          </a:solidFill>
                          <a:latin typeface="Garamond" panose="02020404030301010803" pitchFamily="18" charset="0"/>
                        </a:rPr>
                        <a:t>Limited Contract</a:t>
                      </a:r>
                      <a:endParaRPr lang="en-US" sz="2400" b="1" kern="1200" dirty="0">
                        <a:solidFill>
                          <a:srgbClr val="800000"/>
                        </a:solidFill>
                        <a:latin typeface="Garamond" panose="02020404030301010803" pitchFamily="18" charset="0"/>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800000"/>
                          </a:solidFill>
                          <a:latin typeface="Garamond" panose="02020404030301010803" pitchFamily="18" charset="0"/>
                        </a:rPr>
                        <a:t>Unlimited Contract</a:t>
                      </a:r>
                      <a:endParaRPr lang="en-US" sz="2400" b="1" kern="1200" dirty="0">
                        <a:solidFill>
                          <a:srgbClr val="800000"/>
                        </a:solidFill>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864631"/>
                  </a:ext>
                </a:extLst>
              </a:tr>
              <a:tr h="613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800000"/>
                          </a:solidFill>
                          <a:latin typeface="Garamond" panose="02020404030301010803" pitchFamily="18" charset="0"/>
                        </a:rPr>
                        <a:t>Employment contract with a specified start date and end date with a duration to a maximum of two years.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800000"/>
                          </a:solidFill>
                          <a:latin typeface="Garamond" panose="02020404030301010803" pitchFamily="18" charset="0"/>
                        </a:rPr>
                        <a:t>Employment contract concluded without the defined expiry date.</a:t>
                      </a:r>
                      <a:r>
                        <a:rPr lang="en-US" sz="1400" dirty="0"/>
                        <a:t> </a:t>
                      </a:r>
                      <a:endParaRPr lang="en-US" sz="1400" b="1" dirty="0">
                        <a:solidFill>
                          <a:srgbClr val="80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8859658"/>
                  </a:ext>
                </a:extLst>
              </a:tr>
              <a:tr h="759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800000"/>
                          </a:solidFill>
                          <a:latin typeface="Garamond" panose="02020404030301010803" pitchFamily="18" charset="0"/>
                        </a:rPr>
                        <a:t>The employment period can be renewed with mutual consent of the employee and employer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dirty="0">
                          <a:solidFill>
                            <a:srgbClr val="800000"/>
                          </a:solidFill>
                          <a:latin typeface="Garamond" panose="02020404030301010803" pitchFamily="18" charset="0"/>
                        </a:rPr>
                        <a:t>If a contract of employment does not include the date of expiry, the later is considered to be an unlimited term contract, regardless of the intention of the parties to terminate it in some point.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930652"/>
                  </a:ext>
                </a:extLst>
              </a:tr>
              <a:tr h="628915">
                <a:tc>
                  <a:txBody>
                    <a:bodyPr/>
                    <a:lstStyle/>
                    <a:p>
                      <a:r>
                        <a:rPr lang="en-US" sz="1400" b="1" dirty="0">
                          <a:solidFill>
                            <a:srgbClr val="800000"/>
                          </a:solidFill>
                          <a:latin typeface="Garamond" panose="02020404030301010803" pitchFamily="18" charset="0"/>
                        </a:rPr>
                        <a:t>Employment will terminate at end of period and penalty will be implied for both parties in case of early termination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800000"/>
                          </a:solidFill>
                          <a:latin typeface="Garamond" panose="02020404030301010803" pitchFamily="18" charset="0"/>
                          <a:ea typeface="+mn-ea"/>
                          <a:cs typeface="+mn-cs"/>
                        </a:rPr>
                        <a:t>The contract may be terminated by either the employer or the employee if the notification of termination is served as per the law or based on the mutual agreement.</a:t>
                      </a:r>
                    </a:p>
                    <a:p>
                      <a:pPr algn="just"/>
                      <a:endParaRPr lang="en-US" sz="1400" b="1" kern="1200" dirty="0">
                        <a:solidFill>
                          <a:srgbClr val="800000"/>
                        </a:solidFill>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1169026"/>
                  </a:ext>
                </a:extLst>
              </a:tr>
            </a:tbl>
          </a:graphicData>
        </a:graphic>
      </p:graphicFrame>
      <p:pic>
        <p:nvPicPr>
          <p:cNvPr id="5" name="Picture 2" descr="Icon of man think thinking Royalty Free Vector Image">
            <a:extLst>
              <a:ext uri="{FF2B5EF4-FFF2-40B4-BE49-F238E27FC236}">
                <a16:creationId xmlns:a16="http://schemas.microsoft.com/office/drawing/2014/main" id="{F3832BC8-2A75-4C5A-B51E-384BE5486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22"/>
          <a:stretch/>
        </p:blipFill>
        <p:spPr bwMode="auto">
          <a:xfrm>
            <a:off x="10845256" y="658823"/>
            <a:ext cx="728435" cy="10292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76907F2-BD59-46FB-A190-AA66450610DD}"/>
              </a:ext>
            </a:extLst>
          </p:cNvPr>
          <p:cNvGrpSpPr/>
          <p:nvPr/>
        </p:nvGrpSpPr>
        <p:grpSpPr>
          <a:xfrm>
            <a:off x="0" y="18553"/>
            <a:ext cx="12192000" cy="663574"/>
            <a:chOff x="109268" y="93710"/>
            <a:chExt cx="11946744" cy="663574"/>
          </a:xfrm>
        </p:grpSpPr>
        <p:sp>
          <p:nvSpPr>
            <p:cNvPr id="9" name="Rectangle 8">
              <a:extLst>
                <a:ext uri="{FF2B5EF4-FFF2-40B4-BE49-F238E27FC236}">
                  <a16:creationId xmlns:a16="http://schemas.microsoft.com/office/drawing/2014/main" id="{A596C943-546F-4949-A40B-89D225DA6706}"/>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10" name="image1.png">
              <a:extLst>
                <a:ext uri="{FF2B5EF4-FFF2-40B4-BE49-F238E27FC236}">
                  <a16:creationId xmlns:a16="http://schemas.microsoft.com/office/drawing/2014/main" id="{63869E43-1A19-4986-B222-681A250E0EB3}"/>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1" name="Rectangle 10">
              <a:extLst>
                <a:ext uri="{FF2B5EF4-FFF2-40B4-BE49-F238E27FC236}">
                  <a16:creationId xmlns:a16="http://schemas.microsoft.com/office/drawing/2014/main" id="{760EBB0A-C316-4A9C-B210-B19B4ACE2DD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2" name="Rectangle 11">
            <a:extLst>
              <a:ext uri="{FF2B5EF4-FFF2-40B4-BE49-F238E27FC236}">
                <a16:creationId xmlns:a16="http://schemas.microsoft.com/office/drawing/2014/main" id="{3B9A93D3-D320-4246-B1A2-1D6CA4E60156}"/>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TextBox 12">
            <a:extLst>
              <a:ext uri="{FF2B5EF4-FFF2-40B4-BE49-F238E27FC236}">
                <a16:creationId xmlns:a16="http://schemas.microsoft.com/office/drawing/2014/main" id="{4E8BB4FD-6A07-4D76-925C-33CB822810A7}"/>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4" name="Rectangle 13">
            <a:extLst>
              <a:ext uri="{FF2B5EF4-FFF2-40B4-BE49-F238E27FC236}">
                <a16:creationId xmlns:a16="http://schemas.microsoft.com/office/drawing/2014/main" id="{DBE64CC9-822D-4BA3-B7B0-80EB677D9201}"/>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426581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4AED6"/>
          </a:solidFill>
          <a:ln w="38100" cap="rnd">
            <a:solidFill>
              <a:srgbClr val="24AED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5F6ACCC-A8A2-4F96-940B-405F3DAAC1F8}"/>
              </a:ext>
            </a:extLst>
          </p:cNvPr>
          <p:cNvGrpSpPr/>
          <p:nvPr/>
        </p:nvGrpSpPr>
        <p:grpSpPr>
          <a:xfrm>
            <a:off x="0" y="-18570"/>
            <a:ext cx="12192000" cy="663574"/>
            <a:chOff x="109268" y="93710"/>
            <a:chExt cx="11946744" cy="663574"/>
          </a:xfrm>
        </p:grpSpPr>
        <p:sp>
          <p:nvSpPr>
            <p:cNvPr id="8" name="Rectangle 7">
              <a:extLst>
                <a:ext uri="{FF2B5EF4-FFF2-40B4-BE49-F238E27FC236}">
                  <a16:creationId xmlns:a16="http://schemas.microsoft.com/office/drawing/2014/main" id="{4C5C6218-B486-4F17-AF15-EB77A96115A8}"/>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9" name="image1.png">
              <a:extLst>
                <a:ext uri="{FF2B5EF4-FFF2-40B4-BE49-F238E27FC236}">
                  <a16:creationId xmlns:a16="http://schemas.microsoft.com/office/drawing/2014/main" id="{E865B7AA-B720-4F06-80C9-B48FD0DBE67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0" name="Rectangle 9">
              <a:extLst>
                <a:ext uri="{FF2B5EF4-FFF2-40B4-BE49-F238E27FC236}">
                  <a16:creationId xmlns:a16="http://schemas.microsoft.com/office/drawing/2014/main" id="{F88D7079-97CF-464D-A5EF-68BBBD2EC36A}"/>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1" name="Rectangle 10">
            <a:extLst>
              <a:ext uri="{FF2B5EF4-FFF2-40B4-BE49-F238E27FC236}">
                <a16:creationId xmlns:a16="http://schemas.microsoft.com/office/drawing/2014/main" id="{2D6D6705-B5DA-4110-ACD7-42041EB87BEB}"/>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TextBox 11">
            <a:extLst>
              <a:ext uri="{FF2B5EF4-FFF2-40B4-BE49-F238E27FC236}">
                <a16:creationId xmlns:a16="http://schemas.microsoft.com/office/drawing/2014/main" id="{A05F06F3-7EB1-41B9-9865-A53E230C13BA}"/>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3" name="Rectangle 12">
            <a:extLst>
              <a:ext uri="{FF2B5EF4-FFF2-40B4-BE49-F238E27FC236}">
                <a16:creationId xmlns:a16="http://schemas.microsoft.com/office/drawing/2014/main" id="{FD41681A-5B0F-4D46-BF5C-31E6D4CDEA54}"/>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5" name="Title 4">
            <a:extLst>
              <a:ext uri="{FF2B5EF4-FFF2-40B4-BE49-F238E27FC236}">
                <a16:creationId xmlns:a16="http://schemas.microsoft.com/office/drawing/2014/main" id="{835492F1-DD41-417A-AD00-3C0D77846785}"/>
              </a:ext>
            </a:extLst>
          </p:cNvPr>
          <p:cNvSpPr>
            <a:spLocks noGrp="1"/>
          </p:cNvSpPr>
          <p:nvPr>
            <p:ph type="title"/>
          </p:nvPr>
        </p:nvSpPr>
        <p:spPr>
          <a:xfrm>
            <a:off x="1593370" y="821969"/>
            <a:ext cx="8783070" cy="757351"/>
          </a:xfrm>
        </p:spPr>
        <p:txBody>
          <a:bodyPr>
            <a:noAutofit/>
          </a:bodyPr>
          <a:lstStyle/>
          <a:p>
            <a:pPr algn="ctr"/>
            <a:r>
              <a:rPr lang="en-US" sz="3600" dirty="0"/>
              <a:t>Termination of Limited Contracts</a:t>
            </a:r>
          </a:p>
        </p:txBody>
      </p:sp>
      <p:sp>
        <p:nvSpPr>
          <p:cNvPr id="14" name="Content Placeholder 13">
            <a:extLst>
              <a:ext uri="{FF2B5EF4-FFF2-40B4-BE49-F238E27FC236}">
                <a16:creationId xmlns:a16="http://schemas.microsoft.com/office/drawing/2014/main" id="{CF87D996-EE68-4036-B978-196A95E2F59C}"/>
              </a:ext>
            </a:extLst>
          </p:cNvPr>
          <p:cNvSpPr>
            <a:spLocks noGrp="1"/>
          </p:cNvSpPr>
          <p:nvPr>
            <p:ph idx="1"/>
          </p:nvPr>
        </p:nvSpPr>
        <p:spPr>
          <a:xfrm>
            <a:off x="845723" y="2067721"/>
            <a:ext cx="10497506" cy="4291110"/>
          </a:xfrm>
        </p:spPr>
        <p:txBody>
          <a:bodyPr>
            <a:noAutofit/>
          </a:bodyPr>
          <a:lstStyle/>
          <a:p>
            <a:pPr algn="just">
              <a:buFont typeface="+mj-lt"/>
              <a:buAutoNum type="arabicPeriod"/>
            </a:pPr>
            <a:r>
              <a:rPr lang="en-US" sz="1400" dirty="0">
                <a:latin typeface="Garamond" panose="02020404030301010803" pitchFamily="18" charset="0"/>
                <a:cs typeface="Times New Roman" panose="02020603050405020304" pitchFamily="18" charset="0"/>
              </a:rPr>
              <a:t>If the contract term agreed upon between both parties has expired and the contract has not been renewed.</a:t>
            </a:r>
          </a:p>
          <a:p>
            <a:pPr algn="just">
              <a:buFont typeface="+mj-lt"/>
              <a:buAutoNum type="arabicPeriod"/>
            </a:pPr>
            <a:r>
              <a:rPr lang="en-US" sz="1400" dirty="0">
                <a:latin typeface="Garamond" panose="02020404030301010803" pitchFamily="18" charset="0"/>
                <a:cs typeface="Times New Roman" panose="02020603050405020304" pitchFamily="18" charset="0"/>
              </a:rPr>
              <a:t>If both parties have agreed to terminate such contract during its validity period.</a:t>
            </a:r>
          </a:p>
          <a:p>
            <a:pPr algn="just">
              <a:buFont typeface="+mj-lt"/>
              <a:buAutoNum type="arabicPeriod"/>
            </a:pPr>
            <a:r>
              <a:rPr lang="en-US" sz="1400" dirty="0">
                <a:latin typeface="Garamond" panose="02020404030301010803" pitchFamily="18" charset="0"/>
                <a:cs typeface="Times New Roman" panose="02020603050405020304" pitchFamily="18" charset="0"/>
              </a:rPr>
              <a:t>If any of the parties solely terminates the employment contract in accordance with the legal procedures stipulated in the Clause 4</a:t>
            </a:r>
          </a:p>
          <a:p>
            <a:pPr algn="just">
              <a:buFont typeface="+mj-lt"/>
              <a:buAutoNum type="arabicPeriod"/>
            </a:pPr>
            <a:r>
              <a:rPr lang="en-US" sz="1400" dirty="0">
                <a:latin typeface="Garamond" panose="02020404030301010803" pitchFamily="18" charset="0"/>
                <a:cs typeface="Times New Roman" panose="02020603050405020304" pitchFamily="18" charset="0"/>
              </a:rPr>
              <a:t>If any of the parties solely terminates the employment contract during its renewal period, even if such renewal occurs prior to the entry into force of the present decision. Under all circumstances, the party who terminates the contract shall comply with the following legal procedures:</a:t>
            </a:r>
          </a:p>
          <a:p>
            <a:pPr marL="631825" algn="just">
              <a:buFont typeface="+mj-lt"/>
              <a:buAutoNum type="alphaLcParenR"/>
            </a:pPr>
            <a:r>
              <a:rPr lang="en-US" sz="1400" dirty="0">
                <a:latin typeface="Garamond" panose="02020404030301010803" pitchFamily="18" charset="0"/>
                <a:cs typeface="Times New Roman" panose="02020603050405020304" pitchFamily="18" charset="0"/>
              </a:rPr>
              <a:t>Notify the other party in writing about its intention to terminate the contract prior to its expiry date within a period to be agreed upon by both parties of no less than one month and not exceeding three months. </a:t>
            </a:r>
          </a:p>
          <a:p>
            <a:pPr marL="631825" algn="just">
              <a:buFont typeface="+mj-lt"/>
              <a:buAutoNum type="alphaLcParenR"/>
            </a:pPr>
            <a:r>
              <a:rPr lang="en-US" sz="1400" dirty="0">
                <a:latin typeface="Garamond" panose="02020404030301010803" pitchFamily="18" charset="0"/>
                <a:cs typeface="Times New Roman" panose="02020603050405020304" pitchFamily="18" charset="0"/>
              </a:rPr>
              <a:t>The party who decides to terminate the contract shall maintain the employment relationship throughout the notification period.</a:t>
            </a:r>
          </a:p>
          <a:p>
            <a:pPr marL="631825" algn="just">
              <a:buFont typeface="+mj-lt"/>
              <a:buAutoNum type="alphaLcParenR"/>
            </a:pPr>
            <a:r>
              <a:rPr lang="en-US" sz="1400" dirty="0">
                <a:latin typeface="Garamond" panose="02020404030301010803" pitchFamily="18" charset="0"/>
                <a:cs typeface="Times New Roman" panose="02020603050405020304" pitchFamily="18" charset="0"/>
              </a:rPr>
              <a:t>Pay in exchange of such termination as agreed between both parties a consideration that shall not exceed the pay of three months. </a:t>
            </a:r>
          </a:p>
          <a:p>
            <a:pPr algn="just">
              <a:buAutoNum type="arabicPeriod" startAt="5"/>
            </a:pPr>
            <a:r>
              <a:rPr lang="en-US" sz="1400" dirty="0">
                <a:latin typeface="Garamond" panose="02020404030301010803" pitchFamily="18" charset="0"/>
                <a:cs typeface="Times New Roman" panose="02020603050405020304" pitchFamily="18" charset="0"/>
              </a:rPr>
              <a:t>In the event any of the parties solely terminates the contract without abiding by the legal procedures set out in clause (4) of this Article, and the other party is not held responsible for such termination. In such case, the party who terminates the contract on his own shall bear the consequences of such termination.</a:t>
            </a:r>
          </a:p>
          <a:p>
            <a:pPr algn="just">
              <a:buAutoNum type="arabicPeriod" startAt="5"/>
            </a:pPr>
            <a:r>
              <a:rPr lang="en-US" sz="1400" dirty="0">
                <a:latin typeface="Garamond" panose="02020404030301010803" pitchFamily="18" charset="0"/>
                <a:cs typeface="Times New Roman" panose="02020603050405020304" pitchFamily="18" charset="0"/>
              </a:rPr>
              <a:t>If the employer terminates the employment relationship due to the worker's commission of any of the violations set forth in Article (120) of the Law.</a:t>
            </a:r>
          </a:p>
        </p:txBody>
      </p:sp>
    </p:spTree>
    <p:extLst>
      <p:ext uri="{BB962C8B-B14F-4D97-AF65-F5344CB8AC3E}">
        <p14:creationId xmlns:p14="http://schemas.microsoft.com/office/powerpoint/2010/main" val="29320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s of Professional Employer Organizations (PEOs)">
            <a:extLst>
              <a:ext uri="{FF2B5EF4-FFF2-40B4-BE49-F238E27FC236}">
                <a16:creationId xmlns:a16="http://schemas.microsoft.com/office/drawing/2014/main" id="{43FB7203-FC7B-47FA-BBFD-D0C1416AD8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0" r="16624" b="2"/>
          <a:stretch/>
        </p:blipFill>
        <p:spPr bwMode="auto">
          <a:xfrm>
            <a:off x="9423831" y="2528137"/>
            <a:ext cx="2402815" cy="24930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5F6ACCC-A8A2-4F96-940B-405F3DAAC1F8}"/>
              </a:ext>
            </a:extLst>
          </p:cNvPr>
          <p:cNvGrpSpPr/>
          <p:nvPr/>
        </p:nvGrpSpPr>
        <p:grpSpPr>
          <a:xfrm>
            <a:off x="0" y="52878"/>
            <a:ext cx="12192000" cy="663574"/>
            <a:chOff x="109268" y="93710"/>
            <a:chExt cx="11946744" cy="663574"/>
          </a:xfrm>
        </p:grpSpPr>
        <p:sp>
          <p:nvSpPr>
            <p:cNvPr id="8" name="Rectangle 7">
              <a:extLst>
                <a:ext uri="{FF2B5EF4-FFF2-40B4-BE49-F238E27FC236}">
                  <a16:creationId xmlns:a16="http://schemas.microsoft.com/office/drawing/2014/main" id="{4C5C6218-B486-4F17-AF15-EB77A96115A8}"/>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pic>
          <p:nvPicPr>
            <p:cNvPr id="9" name="image1.png">
              <a:extLst>
                <a:ext uri="{FF2B5EF4-FFF2-40B4-BE49-F238E27FC236}">
                  <a16:creationId xmlns:a16="http://schemas.microsoft.com/office/drawing/2014/main" id="{E865B7AA-B720-4F06-80C9-B48FD0DBE67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10" name="Rectangle 9">
              <a:extLst>
                <a:ext uri="{FF2B5EF4-FFF2-40B4-BE49-F238E27FC236}">
                  <a16:creationId xmlns:a16="http://schemas.microsoft.com/office/drawing/2014/main" id="{F88D7079-97CF-464D-A5EF-68BBBD2EC36A}"/>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1" name="Rectangle 10">
            <a:extLst>
              <a:ext uri="{FF2B5EF4-FFF2-40B4-BE49-F238E27FC236}">
                <a16:creationId xmlns:a16="http://schemas.microsoft.com/office/drawing/2014/main" id="{2D6D6705-B5DA-4110-ACD7-42041EB87BEB}"/>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TextBox 11">
            <a:extLst>
              <a:ext uri="{FF2B5EF4-FFF2-40B4-BE49-F238E27FC236}">
                <a16:creationId xmlns:a16="http://schemas.microsoft.com/office/drawing/2014/main" id="{A05F06F3-7EB1-41B9-9865-A53E230C13BA}"/>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6">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3" name="Rectangle 12">
            <a:extLst>
              <a:ext uri="{FF2B5EF4-FFF2-40B4-BE49-F238E27FC236}">
                <a16:creationId xmlns:a16="http://schemas.microsoft.com/office/drawing/2014/main" id="{FD41681A-5B0F-4D46-BF5C-31E6D4CDEA54}"/>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5" name="Title 4">
            <a:extLst>
              <a:ext uri="{FF2B5EF4-FFF2-40B4-BE49-F238E27FC236}">
                <a16:creationId xmlns:a16="http://schemas.microsoft.com/office/drawing/2014/main" id="{835492F1-DD41-417A-AD00-3C0D77846785}"/>
              </a:ext>
            </a:extLst>
          </p:cNvPr>
          <p:cNvSpPr>
            <a:spLocks noGrp="1"/>
          </p:cNvSpPr>
          <p:nvPr>
            <p:ph type="title"/>
          </p:nvPr>
        </p:nvSpPr>
        <p:spPr>
          <a:xfrm>
            <a:off x="300041" y="846705"/>
            <a:ext cx="11053759" cy="757351"/>
          </a:xfrm>
        </p:spPr>
        <p:txBody>
          <a:bodyPr>
            <a:noAutofit/>
          </a:bodyPr>
          <a:lstStyle/>
          <a:p>
            <a:pPr algn="ctr"/>
            <a:r>
              <a:rPr lang="en-US" sz="3600" dirty="0"/>
              <a:t>Termination of Unlimited Contracts</a:t>
            </a:r>
          </a:p>
        </p:txBody>
      </p:sp>
      <p:sp>
        <p:nvSpPr>
          <p:cNvPr id="3" name="Content Placeholder 2">
            <a:extLst>
              <a:ext uri="{FF2B5EF4-FFF2-40B4-BE49-F238E27FC236}">
                <a16:creationId xmlns:a16="http://schemas.microsoft.com/office/drawing/2014/main" id="{4B6D5221-9CE3-4E13-BB6D-16D6E5BD4695}"/>
              </a:ext>
            </a:extLst>
          </p:cNvPr>
          <p:cNvSpPr>
            <a:spLocks noGrp="1"/>
          </p:cNvSpPr>
          <p:nvPr>
            <p:ph idx="1"/>
          </p:nvPr>
        </p:nvSpPr>
        <p:spPr>
          <a:xfrm>
            <a:off x="593271" y="2419357"/>
            <a:ext cx="8585631" cy="3301591"/>
          </a:xfrm>
        </p:spPr>
        <p:txBody>
          <a:bodyPr>
            <a:normAutofit/>
          </a:bodyPr>
          <a:lstStyle/>
          <a:p>
            <a:pPr marL="339725" indent="-339725" algn="just">
              <a:buFont typeface="+mj-lt"/>
              <a:buAutoNum type="arabicPeriod"/>
            </a:pPr>
            <a:r>
              <a:rPr lang="en-US" sz="1600" i="0" dirty="0">
                <a:solidFill>
                  <a:srgbClr val="020202"/>
                </a:solidFill>
                <a:effectLst/>
                <a:latin typeface="Garamond" panose="02020404030301010803" pitchFamily="18" charset="0"/>
                <a:cs typeface="Times New Roman" panose="02020603050405020304" pitchFamily="18" charset="0"/>
              </a:rPr>
              <a:t>Subject to the mutual consent of both parties.</a:t>
            </a:r>
          </a:p>
          <a:p>
            <a:pPr marL="339725" indent="-339725" algn="just">
              <a:buFont typeface="+mj-lt"/>
              <a:buAutoNum type="arabicPeriod"/>
            </a:pPr>
            <a:r>
              <a:rPr lang="en-US" sz="1600" i="0" dirty="0">
                <a:solidFill>
                  <a:srgbClr val="020202"/>
                </a:solidFill>
                <a:effectLst/>
                <a:latin typeface="Garamond" panose="02020404030301010803" pitchFamily="18" charset="0"/>
                <a:cs typeface="Times New Roman" panose="02020603050405020304" pitchFamily="18" charset="0"/>
              </a:rPr>
              <a:t>At any time either party terminates the contract after notification of the other party, while continuing to implement the contract during the notice period. </a:t>
            </a:r>
          </a:p>
          <a:p>
            <a:pPr marL="339725" indent="-339725" algn="just">
              <a:buFont typeface="+mj-lt"/>
              <a:buAutoNum type="arabicPeriod"/>
            </a:pPr>
            <a:r>
              <a:rPr lang="en-US" sz="1600" i="0" dirty="0">
                <a:solidFill>
                  <a:srgbClr val="020202"/>
                </a:solidFill>
                <a:effectLst/>
                <a:latin typeface="Garamond" panose="02020404030301010803" pitchFamily="18" charset="0"/>
                <a:cs typeface="Times New Roman" panose="02020603050405020304" pitchFamily="18" charset="0"/>
              </a:rPr>
              <a:t>In the event any of the parties solely terminates the contract without abiding by the legal procedures laid down in clause (2) of this Article, and the other party is not held responsible for such termination. In such case, the party who terminates the contract on his own shall bear the consequences of such termination.</a:t>
            </a:r>
          </a:p>
          <a:p>
            <a:pPr marL="339725" indent="-339725" algn="just">
              <a:buFont typeface="+mj-lt"/>
              <a:buAutoNum type="arabicPeriod"/>
            </a:pPr>
            <a:r>
              <a:rPr lang="en-US" sz="1600" i="0" dirty="0">
                <a:solidFill>
                  <a:srgbClr val="020202"/>
                </a:solidFill>
                <a:effectLst/>
                <a:latin typeface="Garamond" panose="02020404030301010803" pitchFamily="18" charset="0"/>
                <a:cs typeface="Times New Roman" panose="02020603050405020304" pitchFamily="18" charset="0"/>
              </a:rPr>
              <a:t>If the employer terminates the employment relationship due to the worker's commission of any of the violations set forth in Article (120) of the </a:t>
            </a:r>
            <a:r>
              <a:rPr lang="en-US" sz="1600" dirty="0">
                <a:solidFill>
                  <a:srgbClr val="020202"/>
                </a:solidFill>
                <a:latin typeface="Garamond" panose="02020404030301010803" pitchFamily="18" charset="0"/>
                <a:cs typeface="Times New Roman" panose="02020603050405020304" pitchFamily="18" charset="0"/>
              </a:rPr>
              <a:t>L</a:t>
            </a:r>
            <a:r>
              <a:rPr lang="en-US" sz="1600" i="0" dirty="0">
                <a:solidFill>
                  <a:srgbClr val="020202"/>
                </a:solidFill>
                <a:effectLst/>
                <a:latin typeface="Garamond" panose="02020404030301010803" pitchFamily="18" charset="0"/>
                <a:cs typeface="Times New Roman" panose="02020603050405020304" pitchFamily="18" charset="0"/>
              </a:rPr>
              <a:t>aw.</a:t>
            </a:r>
          </a:p>
          <a:p>
            <a:pPr algn="just"/>
            <a:endParaRPr lang="en-US" dirty="0"/>
          </a:p>
        </p:txBody>
      </p:sp>
    </p:spTree>
    <p:extLst>
      <p:ext uri="{BB962C8B-B14F-4D97-AF65-F5344CB8AC3E}">
        <p14:creationId xmlns:p14="http://schemas.microsoft.com/office/powerpoint/2010/main" val="163459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133528-5602-452D-9971-665C37FDDB8F}"/>
              </a:ext>
            </a:extLst>
          </p:cNvPr>
          <p:cNvGrpSpPr/>
          <p:nvPr/>
        </p:nvGrpSpPr>
        <p:grpSpPr>
          <a:xfrm>
            <a:off x="0" y="0"/>
            <a:ext cx="12192000" cy="663574"/>
            <a:chOff x="109268" y="93710"/>
            <a:chExt cx="11946744" cy="663574"/>
          </a:xfrm>
        </p:grpSpPr>
        <p:pic>
          <p:nvPicPr>
            <p:cNvPr id="7" name="image1.png">
              <a:extLst>
                <a:ext uri="{FF2B5EF4-FFF2-40B4-BE49-F238E27FC236}">
                  <a16:creationId xmlns:a16="http://schemas.microsoft.com/office/drawing/2014/main" id="{81BE771D-3337-41F6-9CB8-109B40C78C1D}"/>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8" name="Rectangle 7">
              <a:extLst>
                <a:ext uri="{FF2B5EF4-FFF2-40B4-BE49-F238E27FC236}">
                  <a16:creationId xmlns:a16="http://schemas.microsoft.com/office/drawing/2014/main" id="{0E33D28F-9DE7-43C6-8FD0-D6C5AA2320D3}"/>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6" name="Rectangle 5">
              <a:extLst>
                <a:ext uri="{FF2B5EF4-FFF2-40B4-BE49-F238E27FC236}">
                  <a16:creationId xmlns:a16="http://schemas.microsoft.com/office/drawing/2014/main" id="{63C7FB34-4D5F-4C59-9BE0-C72D890ED21C}"/>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2" name="Title 1">
            <a:extLst>
              <a:ext uri="{FF2B5EF4-FFF2-40B4-BE49-F238E27FC236}">
                <a16:creationId xmlns:a16="http://schemas.microsoft.com/office/drawing/2014/main" id="{8F27FA74-3E00-4525-A866-BDA6F6125BCD}"/>
              </a:ext>
            </a:extLst>
          </p:cNvPr>
          <p:cNvSpPr>
            <a:spLocks noGrp="1"/>
          </p:cNvSpPr>
          <p:nvPr>
            <p:ph type="title"/>
          </p:nvPr>
        </p:nvSpPr>
        <p:spPr>
          <a:xfrm>
            <a:off x="838200" y="1046559"/>
            <a:ext cx="9455944" cy="342423"/>
          </a:xfrm>
        </p:spPr>
        <p:txBody>
          <a:bodyPr>
            <a:noAutofit/>
          </a:bodyPr>
          <a:lstStyle/>
          <a:p>
            <a:pPr algn="ctr"/>
            <a:r>
              <a:rPr lang="en-US" sz="3600" dirty="0"/>
              <a:t>End of service gratuity</a:t>
            </a:r>
          </a:p>
        </p:txBody>
      </p:sp>
      <p:sp>
        <p:nvSpPr>
          <p:cNvPr id="9" name="Content Placeholder 8">
            <a:extLst>
              <a:ext uri="{FF2B5EF4-FFF2-40B4-BE49-F238E27FC236}">
                <a16:creationId xmlns:a16="http://schemas.microsoft.com/office/drawing/2014/main" id="{5826E32E-94F3-48B4-A912-3810D037A668}"/>
              </a:ext>
            </a:extLst>
          </p:cNvPr>
          <p:cNvSpPr>
            <a:spLocks noGrp="1"/>
          </p:cNvSpPr>
          <p:nvPr>
            <p:ph idx="1"/>
          </p:nvPr>
        </p:nvSpPr>
        <p:spPr>
          <a:xfrm>
            <a:off x="838200" y="2408355"/>
            <a:ext cx="10515600" cy="4251960"/>
          </a:xfrm>
        </p:spPr>
        <p:txBody>
          <a:bodyPr>
            <a:normAutofit/>
          </a:bodyPr>
          <a:lstStyle/>
          <a:p>
            <a:pPr marL="0" indent="0" algn="just">
              <a:buNone/>
            </a:pPr>
            <a:r>
              <a:rPr lang="en-US" sz="2000" dirty="0">
                <a:latin typeface="Garamond" panose="02020404030301010803" pitchFamily="18" charset="0"/>
                <a:cs typeface="Times New Roman" panose="02020603050405020304" pitchFamily="18" charset="0"/>
              </a:rPr>
              <a:t>The worker having spent one year or more in continuous service shall be entitled to an end of service gratuity upon the termination of his service. The days of absence from work without pay shall not be included in the calculation of the period of service, and the gratuity shall be calculated as follows:</a:t>
            </a:r>
          </a:p>
          <a:p>
            <a:pPr algn="just"/>
            <a:r>
              <a:rPr lang="en-US" sz="2000" dirty="0">
                <a:latin typeface="Garamond" panose="02020404030301010803" pitchFamily="18" charset="0"/>
                <a:cs typeface="Times New Roman" panose="02020603050405020304" pitchFamily="18" charset="0"/>
              </a:rPr>
              <a:t>The wage of twenty one days for each of the first five years of service.</a:t>
            </a:r>
          </a:p>
          <a:p>
            <a:pPr algn="just"/>
            <a:r>
              <a:rPr lang="en-US" sz="2000" dirty="0">
                <a:latin typeface="Garamond" panose="02020404030301010803" pitchFamily="18" charset="0"/>
                <a:cs typeface="Times New Roman" panose="02020603050405020304" pitchFamily="18" charset="0"/>
              </a:rPr>
              <a:t>The wage of thirty days for every additional year.</a:t>
            </a:r>
          </a:p>
          <a:p>
            <a:pPr marL="0" indent="0" algn="just">
              <a:buNone/>
            </a:pPr>
            <a:r>
              <a:rPr lang="en-US" sz="2000" dirty="0">
                <a:latin typeface="Garamond" panose="02020404030301010803" pitchFamily="18" charset="0"/>
                <a:cs typeface="Times New Roman" panose="02020603050405020304" pitchFamily="18" charset="0"/>
              </a:rPr>
              <a:t>Always provided that the total gratuity does not exceed the wage of two years.</a:t>
            </a:r>
          </a:p>
          <a:p>
            <a:endParaRPr lang="en-US" dirty="0"/>
          </a:p>
        </p:txBody>
      </p:sp>
      <p:sp>
        <p:nvSpPr>
          <p:cNvPr id="11" name="Rectangle 10">
            <a:extLst>
              <a:ext uri="{FF2B5EF4-FFF2-40B4-BE49-F238E27FC236}">
                <a16:creationId xmlns:a16="http://schemas.microsoft.com/office/drawing/2014/main" id="{72B72372-71D7-4B29-B384-F4CFB16634F6}"/>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2" name="TextBox 11">
            <a:extLst>
              <a:ext uri="{FF2B5EF4-FFF2-40B4-BE49-F238E27FC236}">
                <a16:creationId xmlns:a16="http://schemas.microsoft.com/office/drawing/2014/main" id="{F69F294E-8E81-410F-9A2B-35A55959A6F0}"/>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10" name="Rectangle 9">
            <a:extLst>
              <a:ext uri="{FF2B5EF4-FFF2-40B4-BE49-F238E27FC236}">
                <a16:creationId xmlns:a16="http://schemas.microsoft.com/office/drawing/2014/main" id="{4282CF26-00E1-4AE7-9568-6E128CD5FEAB}"/>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31860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FA74-3E00-4525-A866-BDA6F6125BCD}"/>
              </a:ext>
            </a:extLst>
          </p:cNvPr>
          <p:cNvSpPr>
            <a:spLocks noGrp="1"/>
          </p:cNvSpPr>
          <p:nvPr>
            <p:ph type="title"/>
          </p:nvPr>
        </p:nvSpPr>
        <p:spPr>
          <a:xfrm>
            <a:off x="724988" y="530587"/>
            <a:ext cx="10515600" cy="1325563"/>
          </a:xfrm>
        </p:spPr>
        <p:txBody>
          <a:bodyPr>
            <a:normAutofit/>
          </a:bodyPr>
          <a:lstStyle/>
          <a:p>
            <a:pPr algn="ctr"/>
            <a:r>
              <a:rPr lang="en-US" sz="4800" dirty="0"/>
              <a:t>End of service gratuity</a:t>
            </a:r>
            <a:endParaRPr lang="en-US" dirty="0"/>
          </a:p>
        </p:txBody>
      </p:sp>
      <p:graphicFrame>
        <p:nvGraphicFramePr>
          <p:cNvPr id="4" name="Table 4">
            <a:extLst>
              <a:ext uri="{FF2B5EF4-FFF2-40B4-BE49-F238E27FC236}">
                <a16:creationId xmlns:a16="http://schemas.microsoft.com/office/drawing/2014/main" id="{CEC8EB58-640B-4B40-BDE1-461F2E6B41C9}"/>
              </a:ext>
            </a:extLst>
          </p:cNvPr>
          <p:cNvGraphicFramePr>
            <a:graphicFrameLocks noGrp="1"/>
          </p:cNvGraphicFramePr>
          <p:nvPr>
            <p:ph idx="1"/>
            <p:extLst>
              <p:ext uri="{D42A27DB-BD31-4B8C-83A1-F6EECF244321}">
                <p14:modId xmlns:p14="http://schemas.microsoft.com/office/powerpoint/2010/main" val="3917190060"/>
              </p:ext>
            </p:extLst>
          </p:nvPr>
        </p:nvGraphicFramePr>
        <p:xfrm>
          <a:off x="838200" y="1928811"/>
          <a:ext cx="10515600" cy="4443465"/>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2152106042"/>
                    </a:ext>
                  </a:extLst>
                </a:gridCol>
                <a:gridCol w="5257800">
                  <a:extLst>
                    <a:ext uri="{9D8B030D-6E8A-4147-A177-3AD203B41FA5}">
                      <a16:colId xmlns:a16="http://schemas.microsoft.com/office/drawing/2014/main" val="677871689"/>
                    </a:ext>
                  </a:extLst>
                </a:gridCol>
              </a:tblGrid>
              <a:tr h="5095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latin typeface="+mj-lt"/>
                          <a:ea typeface="+mj-ea"/>
                          <a:cs typeface="Times New Roman" panose="02020603050405020304" pitchFamily="18" charset="0"/>
                        </a:rPr>
                        <a:t>Limited Contract </a:t>
                      </a:r>
                      <a:endParaRPr lang="en-US" sz="2000" u="sng" kern="1200" dirty="0">
                        <a:solidFill>
                          <a:schemeClr val="bg1"/>
                        </a:solidFill>
                        <a:latin typeface="+mj-lt"/>
                        <a:ea typeface="+mj-ea"/>
                        <a:cs typeface="Times New Roman" panose="02020603050405020304" pitchFamily="18" charset="0"/>
                      </a:endParaRPr>
                    </a:p>
                  </a:txBody>
                  <a:tcPr>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j-lt"/>
                          <a:ea typeface="+mn-ea"/>
                          <a:cs typeface="Times New Roman" panose="02020603050405020304" pitchFamily="18" charset="0"/>
                        </a:rPr>
                        <a:t>Unlimited Contract</a:t>
                      </a:r>
                      <a:endParaRPr lang="en-US" sz="1800" b="1" u="sng" kern="1200" dirty="0">
                        <a:solidFill>
                          <a:schemeClr val="bg1"/>
                        </a:solidFill>
                        <a:latin typeface="+mj-lt"/>
                        <a:ea typeface="+mn-ea"/>
                        <a:cs typeface="Times New Roman" panose="02020603050405020304" pitchFamily="18" charset="0"/>
                      </a:endParaRPr>
                    </a:p>
                    <a:p>
                      <a:endParaRPr lang="en-US" dirty="0">
                        <a:latin typeface="+mj-lt"/>
                      </a:endParaRPr>
                    </a:p>
                  </a:txBody>
                  <a:tcPr>
                    <a:solidFill>
                      <a:srgbClr val="800000"/>
                    </a:solidFill>
                  </a:tcPr>
                </a:tc>
                <a:extLst>
                  <a:ext uri="{0D108BD9-81ED-4DB2-BD59-A6C34878D82A}">
                    <a16:rowId xmlns:a16="http://schemas.microsoft.com/office/drawing/2014/main" val="851110127"/>
                  </a:ext>
                </a:extLst>
              </a:tr>
              <a:tr h="3803385">
                <a:tc>
                  <a:txBody>
                    <a:bodyPr/>
                    <a:lstStyle/>
                    <a:p>
                      <a:pPr algn="just"/>
                      <a:r>
                        <a:rPr lang="en-US" sz="1800" kern="1200" dirty="0">
                          <a:solidFill>
                            <a:schemeClr val="dk1"/>
                          </a:solidFill>
                          <a:latin typeface="Garamond" panose="02020404030301010803" pitchFamily="18" charset="0"/>
                          <a:ea typeface="+mn-ea"/>
                          <a:cs typeface="Times New Roman" panose="02020603050405020304" pitchFamily="18" charset="0"/>
                        </a:rPr>
                        <a:t>Should the worker bound by an employment contract with determined term leave his work by his own choice prior to the expiry of the contract, he shall not be entitled to an end of service gratuity unless the duration of the service period exceeds five years.</a:t>
                      </a:r>
                    </a:p>
                  </a:txBody>
                  <a:tcPr/>
                </a:tc>
                <a:tc>
                  <a:txBody>
                    <a:bodyPr/>
                    <a:lstStyle/>
                    <a:p>
                      <a:pPr algn="just"/>
                      <a:r>
                        <a:rPr lang="en-US" dirty="0">
                          <a:latin typeface="Garamond" panose="02020404030301010803" pitchFamily="18" charset="0"/>
                          <a:cs typeface="Times New Roman" panose="02020603050405020304" pitchFamily="18" charset="0"/>
                        </a:rPr>
                        <a:t>Should the worker bound by an employment contract with undetermined term leave his work by his own choice after a continuous service of one year at least and three years at most, he shall be entitled to 1/3 of the end of service gratuity set forth in foregoing Article.</a:t>
                      </a:r>
                    </a:p>
                    <a:p>
                      <a:pPr algn="just"/>
                      <a:endParaRPr lang="en-US" dirty="0">
                        <a:latin typeface="Garamond" panose="02020404030301010803" pitchFamily="18" charset="0"/>
                        <a:cs typeface="Times New Roman" panose="02020603050405020304" pitchFamily="18" charset="0"/>
                      </a:endParaRPr>
                    </a:p>
                    <a:p>
                      <a:pPr algn="just"/>
                      <a:r>
                        <a:rPr lang="en-US" dirty="0">
                          <a:latin typeface="Garamond" panose="02020404030301010803" pitchFamily="18" charset="0"/>
                          <a:cs typeface="Times New Roman" panose="02020603050405020304" pitchFamily="18" charset="0"/>
                        </a:rPr>
                        <a:t>Should his continuous service be of three years at last and five years at most, he shall be entitled to 2/3 of the said gratuity, and to the full gratuity should it exceed five years.</a:t>
                      </a:r>
                    </a:p>
                  </a:txBody>
                  <a:tcPr/>
                </a:tc>
                <a:extLst>
                  <a:ext uri="{0D108BD9-81ED-4DB2-BD59-A6C34878D82A}">
                    <a16:rowId xmlns:a16="http://schemas.microsoft.com/office/drawing/2014/main" val="385198946"/>
                  </a:ext>
                </a:extLst>
              </a:tr>
            </a:tbl>
          </a:graphicData>
        </a:graphic>
      </p:graphicFrame>
      <p:grpSp>
        <p:nvGrpSpPr>
          <p:cNvPr id="5" name="Group 4">
            <a:extLst>
              <a:ext uri="{FF2B5EF4-FFF2-40B4-BE49-F238E27FC236}">
                <a16:creationId xmlns:a16="http://schemas.microsoft.com/office/drawing/2014/main" id="{D33371A5-1216-4BA1-9E06-AFB87EDE0B26}"/>
              </a:ext>
            </a:extLst>
          </p:cNvPr>
          <p:cNvGrpSpPr/>
          <p:nvPr/>
        </p:nvGrpSpPr>
        <p:grpSpPr>
          <a:xfrm>
            <a:off x="0" y="0"/>
            <a:ext cx="12192000" cy="663574"/>
            <a:chOff x="109268" y="93710"/>
            <a:chExt cx="11946744" cy="663574"/>
          </a:xfrm>
        </p:grpSpPr>
        <p:pic>
          <p:nvPicPr>
            <p:cNvPr id="6" name="image1.png">
              <a:extLst>
                <a:ext uri="{FF2B5EF4-FFF2-40B4-BE49-F238E27FC236}">
                  <a16:creationId xmlns:a16="http://schemas.microsoft.com/office/drawing/2014/main" id="{0F29F3D8-9F4A-4448-AD47-1F294BB06036}"/>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7" name="Rectangle 6">
              <a:extLst>
                <a:ext uri="{FF2B5EF4-FFF2-40B4-BE49-F238E27FC236}">
                  <a16:creationId xmlns:a16="http://schemas.microsoft.com/office/drawing/2014/main" id="{FEAE53B1-CD34-4B55-BA8E-A392E74147B7}"/>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7">
              <a:extLst>
                <a:ext uri="{FF2B5EF4-FFF2-40B4-BE49-F238E27FC236}">
                  <a16:creationId xmlns:a16="http://schemas.microsoft.com/office/drawing/2014/main" id="{9C2911F1-2C8E-487F-80F4-9C05E99CDC03}"/>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sz="4000" dirty="0">
                <a:solidFill>
                  <a:schemeClr val="bg1"/>
                </a:solidFill>
              </a:endParaRPr>
            </a:p>
          </p:txBody>
        </p:sp>
      </p:grpSp>
      <p:sp>
        <p:nvSpPr>
          <p:cNvPr id="9" name="Rectangle 8">
            <a:extLst>
              <a:ext uri="{FF2B5EF4-FFF2-40B4-BE49-F238E27FC236}">
                <a16:creationId xmlns:a16="http://schemas.microsoft.com/office/drawing/2014/main" id="{F4A120A8-3507-478A-A9AC-1E5292BD6B8D}"/>
              </a:ext>
            </a:extLst>
          </p:cNvPr>
          <p:cNvSpPr>
            <a:spLocks noChangeArrowheads="1"/>
          </p:cNvSpPr>
          <p:nvPr/>
        </p:nvSpPr>
        <p:spPr bwMode="auto">
          <a:xfrm flipV="1">
            <a:off x="109268" y="6536250"/>
            <a:ext cx="11946744" cy="45719"/>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90E0A221-C07E-4C5D-8598-0B28B17002EB}"/>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11" name="TextBox 10">
            <a:extLst>
              <a:ext uri="{FF2B5EF4-FFF2-40B4-BE49-F238E27FC236}">
                <a16:creationId xmlns:a16="http://schemas.microsoft.com/office/drawing/2014/main" id="{AC8362BD-79D0-4B83-8242-DE25440EFFBC}"/>
              </a:ext>
            </a:extLst>
          </p:cNvPr>
          <p:cNvSpPr txBox="1"/>
          <p:nvPr/>
        </p:nvSpPr>
        <p:spPr>
          <a:xfrm>
            <a:off x="4079640" y="6550223"/>
            <a:ext cx="4612943" cy="307777"/>
          </a:xfrm>
          <a:prstGeom prst="rect">
            <a:avLst/>
          </a:prstGeom>
          <a:noFill/>
        </p:spPr>
        <p:txBody>
          <a:bodyPr wrap="square" rtlCol="0">
            <a:spAutoFit/>
          </a:bodyPr>
          <a:lstStyle/>
          <a:p>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177988816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AF253DFA9374582FEB582C6F1A2E4" ma:contentTypeVersion="12" ma:contentTypeDescription="Create a new document." ma:contentTypeScope="" ma:versionID="9f0f63968893405fae8c3d81924fecae">
  <xsd:schema xmlns:xsd="http://www.w3.org/2001/XMLSchema" xmlns:xs="http://www.w3.org/2001/XMLSchema" xmlns:p="http://schemas.microsoft.com/office/2006/metadata/properties" xmlns:ns2="5da05f7d-e835-47e7-8f8c-dda240c52f91" xmlns:ns3="d89887cd-0075-4ae1-9bc8-db3b399d1a21" targetNamespace="http://schemas.microsoft.com/office/2006/metadata/properties" ma:root="true" ma:fieldsID="a260412a9b822982575c4ab8a73a6576" ns2:_="" ns3:_="">
    <xsd:import namespace="5da05f7d-e835-47e7-8f8c-dda240c52f91"/>
    <xsd:import namespace="d89887cd-0075-4ae1-9bc8-db3b399d1a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05f7d-e835-47e7-8f8c-dda240c5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887cd-0075-4ae1-9bc8-db3b399d1a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91CB52-A0E5-411B-937E-8711FF8F9108}"/>
</file>

<file path=customXml/itemProps2.xml><?xml version="1.0" encoding="utf-8"?>
<ds:datastoreItem xmlns:ds="http://schemas.openxmlformats.org/officeDocument/2006/customXml" ds:itemID="{0951A3E0-7C3D-40E6-AA28-D68FB5091F13}"/>
</file>

<file path=customXml/itemProps3.xml><?xml version="1.0" encoding="utf-8"?>
<ds:datastoreItem xmlns:ds="http://schemas.openxmlformats.org/officeDocument/2006/customXml" ds:itemID="{CD44354B-8D92-4278-BE9F-14E7F8AD0B01}"/>
</file>

<file path=docProps/app.xml><?xml version="1.0" encoding="utf-8"?>
<Properties xmlns="http://schemas.openxmlformats.org/officeDocument/2006/extended-properties" xmlns:vt="http://schemas.openxmlformats.org/officeDocument/2006/docPropsVTypes">
  <TotalTime>8934</TotalTime>
  <Words>2241</Words>
  <Application>Microsoft Office PowerPoint</Application>
  <PresentationFormat>Widescreen</PresentationFormat>
  <Paragraphs>187</Paragraphs>
  <Slides>19</Slides>
  <Notes>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19</vt:i4>
      </vt:variant>
    </vt:vector>
  </HeadingPairs>
  <TitlesOfParts>
    <vt:vector size="38" baseType="lpstr">
      <vt:lpstr>Abadi</vt:lpstr>
      <vt:lpstr>Arial</vt:lpstr>
      <vt:lpstr>Avenir Next LT Pro</vt:lpstr>
      <vt:lpstr>Browallia New</vt:lpstr>
      <vt:lpstr>Calibri</vt:lpstr>
      <vt:lpstr>Calibri Light</vt:lpstr>
      <vt:lpstr>Century Gothic</vt:lpstr>
      <vt:lpstr>Consolas</vt:lpstr>
      <vt:lpstr>Dubai</vt:lpstr>
      <vt:lpstr>Dubai Light</vt:lpstr>
      <vt:lpstr>Elephant</vt:lpstr>
      <vt:lpstr>Garamond</vt:lpstr>
      <vt:lpstr>Microsoft Sans Serif</vt:lpstr>
      <vt:lpstr>Microsoft Uighur</vt:lpstr>
      <vt:lpstr>Modern Love</vt:lpstr>
      <vt:lpstr>The Hand</vt:lpstr>
      <vt:lpstr>Wingdings</vt:lpstr>
      <vt:lpstr>SketchyVTI</vt:lpstr>
      <vt:lpstr>BrushVTI</vt:lpstr>
      <vt:lpstr>    COVID-19 &amp; EMPLOYMENT LAW LIVE WEBINAR    15/04/2020    </vt:lpstr>
      <vt:lpstr>PowerPoint Presentation</vt:lpstr>
      <vt:lpstr>Topics to be covered during the Webinar </vt:lpstr>
      <vt:lpstr>Employment contracts</vt:lpstr>
      <vt:lpstr>Limited and unlimited contracts</vt:lpstr>
      <vt:lpstr>Termination of Limited Contracts</vt:lpstr>
      <vt:lpstr>Termination of Unlimited Contracts</vt:lpstr>
      <vt:lpstr>End of service gratuity</vt:lpstr>
      <vt:lpstr>End of service gratuity</vt:lpstr>
      <vt:lpstr>Article 122  Arbitrary Termination</vt:lpstr>
      <vt:lpstr>ماهية عقد العمل</vt:lpstr>
      <vt:lpstr>أنواع عقود العمل في القانون الإماراتي</vt:lpstr>
      <vt:lpstr>حالات إنتهاء علاقة العمل في العقود محددة المدة</vt:lpstr>
      <vt:lpstr>PowerPoint Presentation</vt:lpstr>
      <vt:lpstr>مكافأة نهاية الخدمة في قانون العمل الإماراتي (المادة132) </vt:lpstr>
      <vt:lpstr>PowerPoint Presentation</vt:lpstr>
      <vt:lpstr>الفصـل التعسفي</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&amp; EMPLOYMENT LAW LIVE WEBINAR    15/04/2020</dc:title>
  <dc:creator>Dr. Laura Voda</dc:creator>
  <cp:lastModifiedBy>Hani Jurdi</cp:lastModifiedBy>
  <cp:revision>120</cp:revision>
  <dcterms:created xsi:type="dcterms:W3CDTF">2020-04-12T07:10:56Z</dcterms:created>
  <dcterms:modified xsi:type="dcterms:W3CDTF">2020-11-22T12:55:34Z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0x01010001CAF253DFA9374582FEB582C6F1A2E4</vt:lpwstr>
  </property>
</Properties>
</file>